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4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A8550-93F5-4FAF-A052-3039753878CE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41A05-4EAC-4498-8D62-02F09374166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4640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7F6A7-70D1-4D2D-B94E-BC359F5131C4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0164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3B5FF50-EC61-4FA7-92D8-B7949F6FD0A5}" type="datetimeFigureOut">
              <a:rPr lang="fr-FR" smtClean="0"/>
              <a:pPr/>
              <a:t>02/06/2013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9F0DA61-9703-428A-B427-CFDFE4DC6BA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Herbier numérique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Familles et Plantes vues pendant les sorties à apprendre</a:t>
            </a:r>
          </a:p>
          <a:p>
            <a:endParaRPr lang="fr-FR" dirty="0"/>
          </a:p>
          <a:p>
            <a:r>
              <a:rPr lang="fr-FR" dirty="0" smtClean="0"/>
              <a:t>Promo 45 – Groupe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375972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Stelaria</a:t>
            </a:r>
            <a:r>
              <a:rPr lang="fr-FR" dirty="0" smtClean="0"/>
              <a:t> media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Mouron des Oiseaux ou </a:t>
            </a:r>
            <a:r>
              <a:rPr lang="fr-FR" dirty="0" smtClean="0"/>
              <a:t>Stellaire</a:t>
            </a:r>
            <a:r>
              <a:rPr lang="fr-FR" dirty="0"/>
              <a:t> </a:t>
            </a:r>
            <a:r>
              <a:rPr lang="fr-FR" dirty="0" smtClean="0"/>
              <a:t>Intermédiaire</a:t>
            </a:r>
          </a:p>
          <a:p>
            <a:r>
              <a:rPr lang="fr-FR" dirty="0" smtClean="0"/>
              <a:t>Petite </a:t>
            </a:r>
            <a:r>
              <a:rPr lang="fr-FR" dirty="0"/>
              <a:t>herbacée souvent </a:t>
            </a:r>
            <a:r>
              <a:rPr lang="fr-FR" dirty="0" smtClean="0"/>
              <a:t> couchée </a:t>
            </a:r>
            <a:r>
              <a:rPr lang="fr-FR" dirty="0"/>
              <a:t>ou </a:t>
            </a:r>
            <a:r>
              <a:rPr lang="fr-FR" dirty="0" smtClean="0"/>
              <a:t>appuyée </a:t>
            </a:r>
            <a:r>
              <a:rPr lang="fr-FR" dirty="0"/>
              <a:t>sur la végétation </a:t>
            </a:r>
            <a:r>
              <a:rPr lang="fr-FR" dirty="0" smtClean="0"/>
              <a:t>environnante</a:t>
            </a:r>
          </a:p>
          <a:p>
            <a:r>
              <a:rPr lang="fr-FR" dirty="0"/>
              <a:t>P</a:t>
            </a:r>
            <a:r>
              <a:rPr lang="fr-FR" dirty="0" smtClean="0"/>
              <a:t>etites </a:t>
            </a:r>
            <a:r>
              <a:rPr lang="fr-FR" dirty="0"/>
              <a:t>feuilles (opposées) </a:t>
            </a:r>
            <a:r>
              <a:rPr lang="fr-FR" dirty="0" smtClean="0"/>
              <a:t> ovales</a:t>
            </a:r>
            <a:r>
              <a:rPr lang="fr-FR" dirty="0"/>
              <a:t>, les inférieures pétiolées, les caulinaires </a:t>
            </a:r>
            <a:r>
              <a:rPr lang="fr-FR" dirty="0" smtClean="0"/>
              <a:t> (= </a:t>
            </a:r>
            <a:r>
              <a:rPr lang="fr-FR" dirty="0"/>
              <a:t>de la tige) </a:t>
            </a:r>
            <a:r>
              <a:rPr lang="fr-FR" dirty="0" smtClean="0"/>
              <a:t>sessiles</a:t>
            </a:r>
          </a:p>
          <a:p>
            <a:r>
              <a:rPr lang="fr-FR" dirty="0" smtClean="0"/>
              <a:t>Fleurs </a:t>
            </a:r>
            <a:r>
              <a:rPr lang="fr-FR" dirty="0"/>
              <a:t>pédonculées, 5 </a:t>
            </a:r>
            <a:r>
              <a:rPr lang="fr-FR" dirty="0" smtClean="0"/>
              <a:t>pétales </a:t>
            </a:r>
            <a:r>
              <a:rPr lang="fr-FR" dirty="0"/>
              <a:t>échancrés jusqu'à la base, de même </a:t>
            </a:r>
            <a:r>
              <a:rPr lang="fr-FR" dirty="0" smtClean="0"/>
              <a:t>taille </a:t>
            </a:r>
            <a:r>
              <a:rPr lang="fr-FR" dirty="0"/>
              <a:t>que les sépales, 3 styles.</a:t>
            </a:r>
          </a:p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6034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Caryophyllacées</a:t>
            </a:r>
            <a:endParaRPr lang="fr-FR" dirty="0"/>
          </a:p>
        </p:txBody>
      </p:sp>
      <p:pic>
        <p:nvPicPr>
          <p:cNvPr id="3074" name="Picture 2" descr="http://www.homeopathyandmore.com/med_images/STELLARIA_MEDIA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5735"/>
            <a:ext cx="3803650" cy="28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492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Euphorbia</a:t>
            </a:r>
            <a:r>
              <a:rPr lang="fr-FR" dirty="0" smtClean="0"/>
              <a:t> </a:t>
            </a:r>
            <a:r>
              <a:rPr lang="fr-FR" dirty="0" err="1" smtClean="0"/>
              <a:t>heliscopia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Euphorbe Réveille-matin </a:t>
            </a:r>
          </a:p>
          <a:p>
            <a:r>
              <a:rPr lang="fr-FR" dirty="0" smtClean="0"/>
              <a:t>Petite herbacée </a:t>
            </a:r>
            <a:r>
              <a:rPr lang="fr-FR" dirty="0"/>
              <a:t>annuelle, glabre ou </a:t>
            </a:r>
            <a:r>
              <a:rPr lang="fr-FR" dirty="0" smtClean="0"/>
              <a:t>presque</a:t>
            </a:r>
          </a:p>
          <a:p>
            <a:r>
              <a:rPr lang="fr-FR" dirty="0" smtClean="0"/>
              <a:t>Tige </a:t>
            </a:r>
            <a:r>
              <a:rPr lang="fr-FR" dirty="0"/>
              <a:t>pas </a:t>
            </a:r>
            <a:r>
              <a:rPr lang="fr-FR" dirty="0" smtClean="0"/>
              <a:t> ou </a:t>
            </a:r>
            <a:r>
              <a:rPr lang="fr-FR" dirty="0"/>
              <a:t>peu </a:t>
            </a:r>
            <a:r>
              <a:rPr lang="fr-FR" dirty="0" smtClean="0"/>
              <a:t>ramifiée</a:t>
            </a:r>
          </a:p>
          <a:p>
            <a:r>
              <a:rPr lang="fr-FR" dirty="0"/>
              <a:t>F</a:t>
            </a:r>
            <a:r>
              <a:rPr lang="fr-FR" dirty="0" smtClean="0"/>
              <a:t>euille </a:t>
            </a:r>
            <a:r>
              <a:rPr lang="fr-FR" dirty="0" err="1"/>
              <a:t>obovale</a:t>
            </a:r>
            <a:r>
              <a:rPr lang="fr-FR" dirty="0"/>
              <a:t> et </a:t>
            </a:r>
            <a:r>
              <a:rPr lang="fr-FR" dirty="0" smtClean="0"/>
              <a:t> ordinairement </a:t>
            </a:r>
            <a:r>
              <a:rPr lang="fr-FR" dirty="0"/>
              <a:t>denticulée dans sa partie </a:t>
            </a:r>
            <a:r>
              <a:rPr lang="fr-FR" dirty="0" smtClean="0"/>
              <a:t>supérieure</a:t>
            </a:r>
            <a:endParaRPr lang="fr-FR" dirty="0"/>
          </a:p>
          <a:p>
            <a:r>
              <a:rPr lang="fr-FR" dirty="0" smtClean="0"/>
              <a:t> </a:t>
            </a:r>
            <a:r>
              <a:rPr lang="fr-FR" dirty="0"/>
              <a:t>4 grandes bractées (habituellement) </a:t>
            </a:r>
            <a:r>
              <a:rPr lang="fr-FR" dirty="0" smtClean="0"/>
              <a:t>soutenant </a:t>
            </a:r>
            <a:r>
              <a:rPr lang="fr-FR" dirty="0"/>
              <a:t>l’inflorescence, bractées </a:t>
            </a:r>
            <a:r>
              <a:rPr lang="fr-FR" dirty="0" err="1"/>
              <a:t>obovales</a:t>
            </a:r>
            <a:r>
              <a:rPr lang="fr-FR" dirty="0"/>
              <a:t>, </a:t>
            </a:r>
            <a:r>
              <a:rPr lang="fr-FR" dirty="0" smtClean="0"/>
              <a:t> inégales </a:t>
            </a:r>
            <a:r>
              <a:rPr lang="fr-FR" dirty="0"/>
              <a:t>et glabres, glandes entières (pas en </a:t>
            </a:r>
            <a:r>
              <a:rPr lang="fr-FR" dirty="0" smtClean="0"/>
              <a:t>croissant </a:t>
            </a:r>
            <a:r>
              <a:rPr lang="fr-FR" dirty="0"/>
              <a:t>de lune).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6034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Euphorbiacées</a:t>
            </a:r>
            <a:endParaRPr lang="fr-FR" dirty="0"/>
          </a:p>
        </p:txBody>
      </p:sp>
      <p:pic>
        <p:nvPicPr>
          <p:cNvPr id="1026" name="Picture 2" descr="http://upload.wikimedia.org/wikipedia/commons/thumb/d/d6/Euphorbia_helioscopia2.jpg/220px-Euphorbia_helioscopia2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0339" y="2420888"/>
            <a:ext cx="361902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1627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</a:t>
            </a:r>
            <a:r>
              <a:rPr lang="fr-FR" dirty="0" err="1" smtClean="0"/>
              <a:t>hybridum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Lamier </a:t>
            </a:r>
            <a:r>
              <a:rPr lang="fr-FR" dirty="0" smtClean="0"/>
              <a:t>Hybride</a:t>
            </a:r>
          </a:p>
          <a:p>
            <a:r>
              <a:rPr lang="fr-FR" dirty="0" smtClean="0"/>
              <a:t>Morphologie </a:t>
            </a:r>
            <a:r>
              <a:rPr lang="fr-FR" dirty="0"/>
              <a:t>proche </a:t>
            </a:r>
            <a:r>
              <a:rPr lang="fr-FR" dirty="0" smtClean="0"/>
              <a:t>de </a:t>
            </a:r>
            <a:r>
              <a:rPr lang="fr-FR" i="1" dirty="0" smtClean="0"/>
              <a:t>L. </a:t>
            </a:r>
            <a:r>
              <a:rPr lang="fr-FR" i="1" dirty="0" err="1" smtClean="0"/>
              <a:t>purpureum</a:t>
            </a:r>
            <a:endParaRPr lang="fr-FR" i="1" dirty="0" smtClean="0"/>
          </a:p>
          <a:p>
            <a:r>
              <a:rPr lang="fr-FR" dirty="0"/>
              <a:t>F</a:t>
            </a:r>
            <a:r>
              <a:rPr lang="fr-FR" dirty="0" smtClean="0"/>
              <a:t>euilles </a:t>
            </a:r>
            <a:r>
              <a:rPr lang="fr-FR" dirty="0"/>
              <a:t>à dents </a:t>
            </a:r>
            <a:r>
              <a:rPr lang="fr-FR" dirty="0" smtClean="0"/>
              <a:t>plus profondes </a:t>
            </a:r>
            <a:r>
              <a:rPr lang="fr-FR" dirty="0"/>
              <a:t>et plus </a:t>
            </a:r>
            <a:r>
              <a:rPr lang="fr-FR" dirty="0" smtClean="0"/>
              <a:t>aigues</a:t>
            </a:r>
          </a:p>
          <a:p>
            <a:r>
              <a:rPr lang="fr-FR" dirty="0" smtClean="0"/>
              <a:t>Tube </a:t>
            </a:r>
            <a:r>
              <a:rPr lang="fr-FR" dirty="0"/>
              <a:t>de la corolle </a:t>
            </a:r>
            <a:r>
              <a:rPr lang="fr-FR" dirty="0" smtClean="0"/>
              <a:t>plus </a:t>
            </a:r>
            <a:r>
              <a:rPr lang="fr-FR" dirty="0"/>
              <a:t>long.</a:t>
            </a:r>
          </a:p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Lamiacées</a:t>
            </a:r>
            <a:endParaRPr lang="fr-FR" dirty="0"/>
          </a:p>
        </p:txBody>
      </p:sp>
      <p:pic>
        <p:nvPicPr>
          <p:cNvPr id="4098" name="Picture 2" descr="http://www.fugleognatur.dk/images/galleri/Fliget%20Tvetand%20Lamium%20hybridum5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3418"/>
            <a:ext cx="3803650" cy="28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433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</a:t>
            </a:r>
            <a:r>
              <a:rPr lang="fr-FR" dirty="0" err="1" smtClean="0"/>
              <a:t>purpureum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Lamier pourpre.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Feuilles et fleurs rassemblés en bout de la tige (une partie est donc nue).</a:t>
            </a:r>
          </a:p>
          <a:p>
            <a:r>
              <a:rPr lang="fr-FR" dirty="0" smtClean="0"/>
              <a:t>Feuilles du sommet pourprées.</a:t>
            </a:r>
          </a:p>
          <a:p>
            <a:r>
              <a:rPr lang="fr-FR" dirty="0" smtClean="0"/>
              <a:t>Corolle rose plus ou moins foncée; lèvre supérieur arrondie en casque, corolle saillante.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752579"/>
            <a:ext cx="3803650" cy="28514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52238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Plantago</a:t>
            </a:r>
            <a:r>
              <a:rPr lang="fr-FR" dirty="0" smtClean="0"/>
              <a:t> </a:t>
            </a:r>
            <a:r>
              <a:rPr lang="fr-FR" dirty="0" err="1" smtClean="0"/>
              <a:t>lanceolata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Plantain lancéolé.</a:t>
            </a:r>
          </a:p>
          <a:p>
            <a:r>
              <a:rPr lang="fr-FR" dirty="0" smtClean="0"/>
              <a:t>Vivace petit à moyen.</a:t>
            </a:r>
          </a:p>
          <a:p>
            <a:r>
              <a:rPr lang="fr-FR" dirty="0" smtClean="0"/>
              <a:t>Feuilles lancéolées à nervations parallèles en rosette basale.</a:t>
            </a:r>
          </a:p>
          <a:p>
            <a:r>
              <a:rPr lang="fr-FR" dirty="0" smtClean="0"/>
              <a:t>Pédoncule très allongé. Fleurs en épi court et noirâtre; étamines saillantes (dépassant longuement de la fleur) permettant l’anémophilie (dissémination par le vent).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00329" y="2239963"/>
            <a:ext cx="2893041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Plantaginacées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11184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Rubus</a:t>
            </a:r>
            <a:r>
              <a:rPr lang="fr-FR" dirty="0" smtClean="0"/>
              <a:t> </a:t>
            </a:r>
            <a:r>
              <a:rPr lang="fr-FR" sz="2000" dirty="0" smtClean="0"/>
              <a:t>section</a:t>
            </a:r>
            <a:r>
              <a:rPr lang="fr-FR" dirty="0" smtClean="0"/>
              <a:t> </a:t>
            </a:r>
            <a:r>
              <a:rPr lang="fr-FR" dirty="0" err="1" smtClean="0"/>
              <a:t>rubus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916832"/>
            <a:ext cx="3803904" cy="4200504"/>
          </a:xfrm>
        </p:spPr>
        <p:txBody>
          <a:bodyPr>
            <a:noAutofit/>
          </a:bodyPr>
          <a:lstStyle/>
          <a:p>
            <a:r>
              <a:rPr lang="fr-FR" sz="1800" dirty="0"/>
              <a:t>Ronce </a:t>
            </a:r>
            <a:r>
              <a:rPr lang="fr-FR" sz="1800" dirty="0" smtClean="0"/>
              <a:t>Commune</a:t>
            </a:r>
          </a:p>
          <a:p>
            <a:r>
              <a:rPr lang="fr-FR" sz="1800" dirty="0" smtClean="0"/>
              <a:t>Arbrisseau sarmenteux </a:t>
            </a:r>
          </a:p>
          <a:p>
            <a:r>
              <a:rPr lang="fr-FR" sz="1800" dirty="0" smtClean="0"/>
              <a:t>Long </a:t>
            </a:r>
            <a:r>
              <a:rPr lang="fr-FR" sz="1800" dirty="0"/>
              <a:t>rameaux type Rosa ou </a:t>
            </a:r>
            <a:r>
              <a:rPr lang="fr-FR" sz="1800" dirty="0" smtClean="0"/>
              <a:t>vigne</a:t>
            </a:r>
          </a:p>
          <a:p>
            <a:r>
              <a:rPr lang="fr-FR" sz="1800" dirty="0" smtClean="0"/>
              <a:t>Envahissant</a:t>
            </a:r>
            <a:r>
              <a:rPr lang="fr-FR" sz="1800" dirty="0"/>
              <a:t>, très </a:t>
            </a:r>
            <a:r>
              <a:rPr lang="fr-FR" sz="1800" dirty="0" smtClean="0"/>
              <a:t>épineux</a:t>
            </a:r>
          </a:p>
          <a:p>
            <a:r>
              <a:rPr lang="fr-FR" sz="1800" dirty="0" smtClean="0"/>
              <a:t>Feuilles </a:t>
            </a:r>
            <a:r>
              <a:rPr lang="fr-FR" sz="1800" dirty="0"/>
              <a:t>composées (3-5 folioles), </a:t>
            </a:r>
            <a:r>
              <a:rPr lang="fr-FR" sz="1800" dirty="0" smtClean="0"/>
              <a:t>piquantes</a:t>
            </a:r>
          </a:p>
          <a:p>
            <a:r>
              <a:rPr lang="fr-FR" sz="1800" dirty="0" smtClean="0"/>
              <a:t>Fleurs blanches</a:t>
            </a:r>
          </a:p>
          <a:p>
            <a:r>
              <a:rPr lang="fr-FR" sz="1800" dirty="0"/>
              <a:t>F</a:t>
            </a:r>
            <a:r>
              <a:rPr lang="fr-FR" sz="1800" dirty="0" smtClean="0"/>
              <a:t>ruit </a:t>
            </a:r>
            <a:r>
              <a:rPr lang="fr-FR" sz="1800" dirty="0"/>
              <a:t>= mûre sauvage (</a:t>
            </a:r>
            <a:r>
              <a:rPr lang="fr-FR" sz="1800" dirty="0" err="1"/>
              <a:t>indrupéolescence</a:t>
            </a:r>
            <a:r>
              <a:rPr lang="fr-FR" sz="1800" dirty="0"/>
              <a:t> (ou </a:t>
            </a:r>
            <a:r>
              <a:rPr lang="fr-FR" sz="1800" dirty="0" err="1"/>
              <a:t>polydrupe</a:t>
            </a:r>
            <a:r>
              <a:rPr lang="fr-FR" sz="1800" dirty="0"/>
              <a:t>) = ensemble de drupes</a:t>
            </a:r>
            <a:r>
              <a:rPr lang="fr-FR" sz="1800" dirty="0" smtClean="0"/>
              <a:t>)</a:t>
            </a:r>
          </a:p>
          <a:p>
            <a:r>
              <a:rPr lang="fr-FR" sz="1800" dirty="0" smtClean="0"/>
              <a:t>Groupe </a:t>
            </a:r>
            <a:r>
              <a:rPr lang="fr-FR" sz="1800" dirty="0"/>
              <a:t>extrêmement variable dont plus de 2000 sous espèces, variétés ou formes ont été (abusivement) décrites.</a:t>
            </a:r>
          </a:p>
          <a:p>
            <a:endParaRPr lang="fr-FR" sz="18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Rosacées</a:t>
            </a:r>
            <a:endParaRPr lang="fr-FR" dirty="0"/>
          </a:p>
        </p:txBody>
      </p:sp>
      <p:pic>
        <p:nvPicPr>
          <p:cNvPr id="5122" name="Picture 2" descr="http://turbolyne.fr/dico/photo/ronce1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6511" y="2708921"/>
            <a:ext cx="4519985" cy="32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62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Galium </a:t>
            </a:r>
            <a:r>
              <a:rPr lang="fr-FR" dirty="0" err="1" smtClean="0"/>
              <a:t>aparine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Gaillet grateron.</a:t>
            </a:r>
          </a:p>
          <a:p>
            <a:r>
              <a:rPr lang="fr-FR" dirty="0" smtClean="0"/>
              <a:t>Herbe couchée sur la végétation environnante.</a:t>
            </a:r>
          </a:p>
          <a:p>
            <a:r>
              <a:rPr lang="fr-FR" dirty="0" smtClean="0"/>
              <a:t>Tige à section carré, rude au touché car munie de poils crochus (pour s’agripper au pelage etc.).</a:t>
            </a:r>
          </a:p>
          <a:p>
            <a:r>
              <a:rPr lang="fr-FR" dirty="0" smtClean="0"/>
              <a:t>Feuilles linéaires et verticillées (plus grande que chez Galium </a:t>
            </a:r>
            <a:r>
              <a:rPr lang="fr-FR" dirty="0" err="1" smtClean="0"/>
              <a:t>mollugo</a:t>
            </a:r>
            <a:r>
              <a:rPr lang="fr-FR" dirty="0" smtClean="0"/>
              <a:t>).</a:t>
            </a:r>
          </a:p>
          <a:p>
            <a:r>
              <a:rPr lang="fr-FR" dirty="0" smtClean="0"/>
              <a:t>Fleurs à quatre pétales blancs très pointus sensiblement identiques à Galium </a:t>
            </a:r>
            <a:r>
              <a:rPr lang="fr-FR" dirty="0" err="1" smtClean="0"/>
              <a:t>mollugo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6016" y="2894572"/>
            <a:ext cx="3507422" cy="2334628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Rubiacées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27646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hederifolia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700" dirty="0" smtClean="0"/>
              <a:t>Véronique à feuille de lierre.</a:t>
            </a:r>
          </a:p>
          <a:p>
            <a:r>
              <a:rPr lang="fr-FR" sz="1700" dirty="0" smtClean="0"/>
              <a:t>Petite herbacée velue à tige légèrement couchées / diffuses.</a:t>
            </a:r>
          </a:p>
          <a:p>
            <a:r>
              <a:rPr lang="fr-FR" sz="1700" dirty="0" smtClean="0"/>
              <a:t>Feuilles alternes à trois ou cinq lobe (le terminal étant beaucoup plus large).</a:t>
            </a:r>
          </a:p>
          <a:p>
            <a:r>
              <a:rPr lang="fr-FR" sz="1700" dirty="0" smtClean="0"/>
              <a:t>Toute petite fleur solitaire à l’aisselle des feuilles, pédoncule à peu près de la longueur des feuilles, quatre sépales en cœur à la base, cillés (poilus sur les marges), corolle minuscule et plus courte que le calice.</a:t>
            </a:r>
          </a:p>
          <a:p>
            <a:r>
              <a:rPr lang="fr-FR" sz="1700" dirty="0" smtClean="0"/>
              <a:t>Capsule presque globuleuse à quatre lobes à peine </a:t>
            </a:r>
            <a:r>
              <a:rPr lang="fr-FR" sz="1700" dirty="0" err="1" smtClean="0"/>
              <a:t>émarginée</a:t>
            </a:r>
            <a:r>
              <a:rPr lang="fr-FR" sz="1700" dirty="0" smtClean="0"/>
              <a:t> (peu en forme de fesses).</a:t>
            </a:r>
            <a:endParaRPr lang="fr-FR" sz="17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48064" y="2818368"/>
            <a:ext cx="2881408" cy="2554848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6034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Scrophulariacées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81669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Veronica </a:t>
            </a:r>
            <a:r>
              <a:rPr lang="fr-FR" dirty="0" err="1" smtClean="0"/>
              <a:t>persica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Véronique de Perse.</a:t>
            </a:r>
          </a:p>
          <a:p>
            <a:r>
              <a:rPr lang="fr-FR" dirty="0" smtClean="0"/>
              <a:t>Petite herbacée légèrement poilue assez rampante.</a:t>
            </a:r>
          </a:p>
          <a:p>
            <a:r>
              <a:rPr lang="fr-FR" dirty="0" smtClean="0"/>
              <a:t>Feuilles ovales à courts pétiole et à dents obtuses.</a:t>
            </a:r>
          </a:p>
          <a:p>
            <a:r>
              <a:rPr lang="fr-FR" dirty="0" smtClean="0"/>
              <a:t>Corolle composée de quatre pétales soudés (souvent très peu), bleus, le pétale inférieur plus clair que les autres, sépales </a:t>
            </a:r>
            <a:r>
              <a:rPr lang="fr-FR" dirty="0" err="1" smtClean="0"/>
              <a:t>ovals</a:t>
            </a:r>
            <a:r>
              <a:rPr lang="fr-FR" dirty="0" smtClean="0"/>
              <a:t>, fleurs portés par de longs pédoncules, deux étamines soudés.</a:t>
            </a:r>
          </a:p>
          <a:p>
            <a:r>
              <a:rPr lang="fr-FR" dirty="0" smtClean="0"/>
              <a:t>Style dépassant de l’échancrure de la capsule (en forme de fesse).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3074015"/>
            <a:ext cx="3803650" cy="220857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699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Scrophulariacées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51786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Urtica</a:t>
            </a:r>
            <a:r>
              <a:rPr lang="fr-FR" dirty="0" smtClean="0"/>
              <a:t> </a:t>
            </a:r>
            <a:r>
              <a:rPr lang="fr-FR" dirty="0" err="1" smtClean="0"/>
              <a:t>dioica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fr-FR" dirty="0" smtClean="0"/>
              <a:t>Grande ortie ou Ortie dioïque.</a:t>
            </a:r>
          </a:p>
          <a:p>
            <a:r>
              <a:rPr lang="fr-FR" dirty="0" smtClean="0"/>
              <a:t>Grande herbe poilue.</a:t>
            </a:r>
          </a:p>
          <a:p>
            <a:r>
              <a:rPr lang="fr-FR" dirty="0" smtClean="0"/>
              <a:t>Feuilles à marge dentées, dents aigües et de grande taille (variable), urticante.</a:t>
            </a:r>
          </a:p>
          <a:p>
            <a:r>
              <a:rPr lang="fr-FR" dirty="0" smtClean="0"/>
              <a:t>Inflorescences allongées de minuscules fleurs vertes apétales et </a:t>
            </a:r>
            <a:r>
              <a:rPr lang="fr-FR" dirty="0" err="1" smtClean="0"/>
              <a:t>asépales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Urticacées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54312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Hedera </a:t>
            </a:r>
            <a:r>
              <a:rPr lang="fr-FR" dirty="0" err="1" smtClean="0"/>
              <a:t>helix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Lierre.</a:t>
            </a:r>
          </a:p>
          <a:p>
            <a:pPr algn="just"/>
            <a:r>
              <a:rPr lang="fr-FR" dirty="0" smtClean="0"/>
              <a:t>Plante grimpante à crampons ou racines adventives.</a:t>
            </a:r>
          </a:p>
          <a:p>
            <a:pPr algn="just"/>
            <a:r>
              <a:rPr lang="fr-FR" dirty="0" smtClean="0"/>
              <a:t>Feuilles vertes sombres, persistantes, à trois ou cinq lobes sur les rameaux stériles, ovales et pointues sur les rameaux fertiles.</a:t>
            </a:r>
          </a:p>
          <a:p>
            <a:pPr algn="just"/>
            <a:r>
              <a:rPr lang="fr-FR" dirty="0" smtClean="0"/>
              <a:t>Fleurs en ombelles.</a:t>
            </a:r>
          </a:p>
          <a:p>
            <a:pPr algn="just"/>
            <a:r>
              <a:rPr lang="fr-FR" dirty="0" smtClean="0"/>
              <a:t>Fruit globuleux et noirs et en ombelles. </a:t>
            </a:r>
          </a:p>
          <a:p>
            <a:pPr algn="just"/>
            <a:r>
              <a:rPr lang="fr-FR" dirty="0" smtClean="0"/>
              <a:t>Toxique.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2410" y="3768432"/>
            <a:ext cx="2468880" cy="24688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6136" y="2204864"/>
            <a:ext cx="1584176" cy="158417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Araliacées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77206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Viola </a:t>
            </a:r>
            <a:r>
              <a:rPr lang="fr-FR" dirty="0" err="1" smtClean="0"/>
              <a:t>odorata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600" dirty="0"/>
              <a:t>Violette odorante </a:t>
            </a:r>
          </a:p>
          <a:p>
            <a:r>
              <a:rPr lang="fr-FR" sz="1600" dirty="0" smtClean="0"/>
              <a:t>Petite herbacée, stolonifère </a:t>
            </a:r>
            <a:r>
              <a:rPr lang="fr-FR" sz="1600" dirty="0"/>
              <a:t>(= émet des </a:t>
            </a:r>
            <a:r>
              <a:rPr lang="fr-FR" sz="1600" dirty="0" smtClean="0"/>
              <a:t>stolons)</a:t>
            </a:r>
          </a:p>
          <a:p>
            <a:r>
              <a:rPr lang="fr-FR" sz="1600" dirty="0" smtClean="0"/>
              <a:t>Feuilles </a:t>
            </a:r>
            <a:r>
              <a:rPr lang="fr-FR" sz="1600" dirty="0"/>
              <a:t>basales à longs pétioles, limbe cordé (= en forme de cœur), marges à dents </a:t>
            </a:r>
            <a:r>
              <a:rPr lang="fr-FR" sz="1600" dirty="0" smtClean="0"/>
              <a:t>arrondies</a:t>
            </a:r>
          </a:p>
          <a:p>
            <a:r>
              <a:rPr lang="fr-FR" sz="1600" dirty="0"/>
              <a:t>F</a:t>
            </a:r>
            <a:r>
              <a:rPr lang="fr-FR" sz="1600" dirty="0" smtClean="0"/>
              <a:t>leur </a:t>
            </a:r>
            <a:r>
              <a:rPr lang="fr-FR" sz="1600" dirty="0"/>
              <a:t>portée par des pédoncules partant de la base de la plante, odorante, zygomorphe (= à symétrie bilatérale), 5 pétales violets (parfois décolorés), pétale inférieur échancré et portant un éperon (= petit tube allongé à l’arrière contenant du nectar, comme toute les violettes), les deux supérieurs orientés vers le haut, les médians vers le bas, fruit = capsule.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Violacées</a:t>
            </a:r>
            <a:endParaRPr lang="fr-FR" dirty="0"/>
          </a:p>
        </p:txBody>
      </p:sp>
      <p:pic>
        <p:nvPicPr>
          <p:cNvPr id="5122" name="Picture 2" descr="http://americanvioletsociety.org/Violet_Keys/Viola_odorata_003_L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921738"/>
            <a:ext cx="3803650" cy="25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6241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Buddleja</a:t>
            </a:r>
            <a:r>
              <a:rPr lang="fr-FR" dirty="0"/>
              <a:t> </a:t>
            </a:r>
            <a:r>
              <a:rPr lang="fr-FR" dirty="0" err="1"/>
              <a:t>davidii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800" dirty="0"/>
              <a:t>Arbre aux Papillons ou Lilas d’</a:t>
            </a:r>
            <a:r>
              <a:rPr lang="fr-FR" sz="1800" dirty="0" err="1"/>
              <a:t>Eté</a:t>
            </a:r>
            <a:r>
              <a:rPr lang="fr-FR" sz="1800" dirty="0"/>
              <a:t> </a:t>
            </a:r>
          </a:p>
          <a:p>
            <a:r>
              <a:rPr lang="fr-FR" sz="1800" dirty="0" smtClean="0"/>
              <a:t>arbuste </a:t>
            </a:r>
            <a:r>
              <a:rPr lang="fr-FR" sz="1800" dirty="0"/>
              <a:t>aux feuilles lancéolées (= en fer de lance) glabre dessus et tomenteuses dessous (= pilosité dense) d’où une couleur </a:t>
            </a:r>
            <a:r>
              <a:rPr lang="fr-FR" sz="1800" dirty="0" smtClean="0"/>
              <a:t>blanche</a:t>
            </a:r>
          </a:p>
          <a:p>
            <a:r>
              <a:rPr lang="fr-FR" sz="1800" dirty="0" smtClean="0"/>
              <a:t>Panicules </a:t>
            </a:r>
            <a:r>
              <a:rPr lang="fr-FR" sz="1800" dirty="0"/>
              <a:t>denses de petites fleurs à corolle en tube et </a:t>
            </a:r>
            <a:r>
              <a:rPr lang="fr-FR" sz="1800" dirty="0" smtClean="0"/>
              <a:t>rose</a:t>
            </a:r>
          </a:p>
          <a:p>
            <a:r>
              <a:rPr lang="fr-FR" sz="1800" dirty="0" smtClean="0"/>
              <a:t> </a:t>
            </a:r>
            <a:r>
              <a:rPr lang="fr-FR" sz="1800" dirty="0"/>
              <a:t>Ornemental et naturalisé (originaire du sud-est de la Chine</a:t>
            </a:r>
            <a:r>
              <a:rPr lang="fr-FR" sz="1800" dirty="0" smtClean="0"/>
              <a:t>).</a:t>
            </a:r>
          </a:p>
          <a:p>
            <a:r>
              <a:rPr lang="fr-FR" sz="1800" dirty="0" smtClean="0"/>
              <a:t>Les </a:t>
            </a:r>
            <a:r>
              <a:rPr lang="fr-FR" sz="1800" i="1" dirty="0" err="1"/>
              <a:t>Buddleja</a:t>
            </a:r>
            <a:r>
              <a:rPr lang="fr-FR" sz="1800" dirty="0"/>
              <a:t> sont aujourd’hui rattachés aux </a:t>
            </a:r>
            <a:r>
              <a:rPr lang="fr-FR" sz="1800" dirty="0" err="1"/>
              <a:t>Scrophulariacées</a:t>
            </a:r>
            <a:r>
              <a:rPr lang="fr-FR" sz="1800" dirty="0"/>
              <a:t>.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Budlejacées</a:t>
            </a:r>
            <a:endParaRPr lang="fr-FR" dirty="0"/>
          </a:p>
        </p:txBody>
      </p:sp>
      <p:pic>
        <p:nvPicPr>
          <p:cNvPr id="8194" name="Picture 2" descr="http://static1.jardiland.com/back-office/photos/5670-buddleja-davidii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1932"/>
            <a:ext cx="3803650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5986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Erodium</a:t>
            </a:r>
            <a:r>
              <a:rPr lang="fr-FR" dirty="0" smtClean="0"/>
              <a:t> </a:t>
            </a:r>
            <a:r>
              <a:rPr lang="fr-FR" dirty="0" err="1" smtClean="0"/>
              <a:t>cicutarium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020" dirty="0" err="1" smtClean="0"/>
              <a:t>Erodium</a:t>
            </a:r>
            <a:r>
              <a:rPr lang="fr-FR" sz="2020" dirty="0" smtClean="0"/>
              <a:t> à feuilles de Ciguë.</a:t>
            </a:r>
          </a:p>
          <a:p>
            <a:r>
              <a:rPr lang="fr-FR" sz="2020" dirty="0" smtClean="0"/>
              <a:t>Petite herbe variable et velue.</a:t>
            </a:r>
          </a:p>
          <a:p>
            <a:r>
              <a:rPr lang="fr-FR" sz="2020" dirty="0" smtClean="0"/>
              <a:t>Feuilles pennées, découpées.</a:t>
            </a:r>
          </a:p>
          <a:p>
            <a:r>
              <a:rPr lang="fr-FR" sz="2020" dirty="0" smtClean="0"/>
              <a:t>Fleurs poilues mauve (ou rose parfois jusqu’à blanches) en ombelles, deux pétales souvent plus grands que les trois autres et avec une tache à leur base; pétales arrondis.</a:t>
            </a:r>
          </a:p>
          <a:p>
            <a:r>
              <a:rPr lang="fr-FR" sz="2020" dirty="0" smtClean="0"/>
              <a:t>Cinq akènes à long bec (comme les Géranium).</a:t>
            </a:r>
            <a:endParaRPr lang="fr-FR" sz="202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755894"/>
            <a:ext cx="3803650" cy="284481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Geraniacées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93972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Lamium</a:t>
            </a:r>
            <a:r>
              <a:rPr lang="fr-FR" dirty="0" smtClean="0"/>
              <a:t> amplexicaule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Lamier Amplexicaule (à </a:t>
            </a:r>
            <a:r>
              <a:rPr lang="fr-FR" dirty="0" smtClean="0"/>
              <a:t>feuilles </a:t>
            </a:r>
            <a:r>
              <a:rPr lang="fr-FR" dirty="0" err="1" smtClean="0"/>
              <a:t>embrassantes</a:t>
            </a:r>
            <a:r>
              <a:rPr lang="fr-FR" dirty="0"/>
              <a:t>) </a:t>
            </a:r>
            <a:endParaRPr lang="fr-FR" dirty="0" smtClean="0"/>
          </a:p>
          <a:p>
            <a:r>
              <a:rPr lang="fr-FR" dirty="0" smtClean="0"/>
              <a:t>Petite </a:t>
            </a:r>
            <a:r>
              <a:rPr lang="fr-FR" dirty="0"/>
              <a:t>herbe annuelle à </a:t>
            </a:r>
            <a:r>
              <a:rPr lang="fr-FR" dirty="0" smtClean="0"/>
              <a:t>feuilles </a:t>
            </a:r>
            <a:r>
              <a:rPr lang="fr-FR" dirty="0"/>
              <a:t>supérieures sessiles, embrassant les </a:t>
            </a:r>
            <a:r>
              <a:rPr lang="fr-FR" dirty="0" smtClean="0"/>
              <a:t>verticilles </a:t>
            </a:r>
            <a:r>
              <a:rPr lang="fr-FR" dirty="0"/>
              <a:t>de fleurs, crénelées, fleurs à </a:t>
            </a:r>
            <a:r>
              <a:rPr lang="fr-FR" dirty="0" smtClean="0"/>
              <a:t>tube allongé</a:t>
            </a:r>
            <a:r>
              <a:rPr lang="fr-FR" dirty="0"/>
              <a:t>. 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Lamiacées</a:t>
            </a:r>
            <a:endParaRPr lang="fr-FR" dirty="0"/>
          </a:p>
        </p:txBody>
      </p:sp>
      <p:pic>
        <p:nvPicPr>
          <p:cNvPr id="1026" name="Picture 2" descr="http://www.missouriplants.com/Pinkopp/Lamium_amplexicaule_plant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3287" y="2239963"/>
            <a:ext cx="366712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2413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Chelidonium</a:t>
            </a:r>
            <a:r>
              <a:rPr lang="fr-FR" dirty="0"/>
              <a:t> </a:t>
            </a:r>
            <a:r>
              <a:rPr lang="fr-FR" dirty="0" err="1"/>
              <a:t>majus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/>
              <a:t>Chélidoine ou Herbe aux Verrues </a:t>
            </a:r>
          </a:p>
          <a:p>
            <a:r>
              <a:rPr lang="fr-FR" dirty="0"/>
              <a:t>grande herbes velue (variable car parfois presque glabre</a:t>
            </a:r>
            <a:r>
              <a:rPr lang="fr-FR" dirty="0" smtClean="0"/>
              <a:t>),</a:t>
            </a:r>
          </a:p>
          <a:p>
            <a:r>
              <a:rPr lang="fr-FR" dirty="0" smtClean="0"/>
              <a:t>Feuilles </a:t>
            </a:r>
            <a:r>
              <a:rPr lang="fr-FR" dirty="0"/>
              <a:t>à lobes profonds eux-mêmes à marges lobées, sécrétant un latex jaune à </a:t>
            </a:r>
            <a:r>
              <a:rPr lang="fr-FR" dirty="0" smtClean="0"/>
              <a:t>orange</a:t>
            </a:r>
          </a:p>
          <a:p>
            <a:r>
              <a:rPr lang="fr-FR" dirty="0" smtClean="0"/>
              <a:t>Fleurs </a:t>
            </a:r>
            <a:r>
              <a:rPr lang="fr-FR" dirty="0"/>
              <a:t>en sorte d’ombelles 3-8, corolle jaune à 4 pétale, fruit = capsule allongée (son aspect peu rappeler l’aspect général d’une Brassicacées).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Papaveracées</a:t>
            </a:r>
            <a:endParaRPr lang="fr-FR" dirty="0"/>
          </a:p>
        </p:txBody>
      </p:sp>
      <p:pic>
        <p:nvPicPr>
          <p:cNvPr id="9218" name="Picture 2" descr="http://upload.wikimedia.org/wikipedia/commons/2/24/Chelidonium_majus_bgiu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1932"/>
            <a:ext cx="3803650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1717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Saxifraga</a:t>
            </a:r>
            <a:r>
              <a:rPr lang="fr-FR" dirty="0"/>
              <a:t> </a:t>
            </a:r>
            <a:r>
              <a:rPr lang="fr-FR" dirty="0" err="1"/>
              <a:t>tridactylites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Saxifrage à 3 </a:t>
            </a:r>
            <a:r>
              <a:rPr lang="fr-FR" dirty="0" smtClean="0"/>
              <a:t>Doigts</a:t>
            </a:r>
          </a:p>
          <a:p>
            <a:r>
              <a:rPr lang="fr-FR" dirty="0"/>
              <a:t>T</a:t>
            </a:r>
            <a:r>
              <a:rPr lang="fr-FR" dirty="0" smtClean="0"/>
              <a:t>oute petite annuelle </a:t>
            </a:r>
            <a:r>
              <a:rPr lang="fr-FR" dirty="0"/>
              <a:t>dressée, souvent rougeâtre. Poilue. </a:t>
            </a:r>
          </a:p>
          <a:p>
            <a:r>
              <a:rPr lang="fr-FR" dirty="0"/>
              <a:t>Feuilles à 3 lobes (voir  5, ou seulement 1</a:t>
            </a:r>
            <a:r>
              <a:rPr lang="fr-FR" dirty="0" smtClean="0"/>
              <a:t>)</a:t>
            </a:r>
          </a:p>
          <a:p>
            <a:r>
              <a:rPr lang="fr-FR" dirty="0" smtClean="0"/>
              <a:t>5 </a:t>
            </a:r>
            <a:r>
              <a:rPr lang="fr-FR" dirty="0"/>
              <a:t>pétales blancs, 10 étamines, 2 carpelles soudés (donnant une capsule).</a:t>
            </a:r>
          </a:p>
        </p:txBody>
      </p:sp>
      <p:pic>
        <p:nvPicPr>
          <p:cNvPr id="11266" name="Picture 2" descr="http://farm3.static.flickr.com/2122/2121753252_b26db9361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1932"/>
            <a:ext cx="3803650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6034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Saxifragacées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94135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Viburnum</a:t>
            </a:r>
            <a:r>
              <a:rPr lang="fr-FR" dirty="0" smtClean="0"/>
              <a:t> lantana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Viorne lantane ou </a:t>
            </a:r>
            <a:r>
              <a:rPr lang="fr-FR" dirty="0" err="1" smtClean="0"/>
              <a:t>Mancienne</a:t>
            </a:r>
            <a:r>
              <a:rPr lang="fr-FR" dirty="0" smtClean="0"/>
              <a:t>.</a:t>
            </a:r>
          </a:p>
          <a:p>
            <a:pPr algn="just"/>
            <a:r>
              <a:rPr lang="fr-FR" dirty="0" smtClean="0"/>
              <a:t>Arbuste.</a:t>
            </a:r>
          </a:p>
          <a:p>
            <a:pPr algn="just"/>
            <a:r>
              <a:rPr lang="fr-FR" dirty="0" smtClean="0"/>
              <a:t>Grandes feuilles opposées épaisses et rudes au touché, ovales à base cordées, à marge dentée et apex pointu et à face inférieure grisâtre car pubescentes (nervures saillantes).</a:t>
            </a:r>
          </a:p>
          <a:p>
            <a:pPr algn="just"/>
            <a:r>
              <a:rPr lang="fr-FR" dirty="0" smtClean="0"/>
              <a:t>Petites fleurs blanches odorantes en corymbes.</a:t>
            </a:r>
          </a:p>
          <a:p>
            <a:pPr algn="just"/>
            <a:r>
              <a:rPr lang="fr-FR" dirty="0" smtClean="0"/>
              <a:t>Drupes ovoïdes aplaties rouges puis noires.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9350" y="2241550"/>
            <a:ext cx="3175000" cy="38735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60696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Adoxacées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570473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Asplenium</a:t>
            </a:r>
            <a:r>
              <a:rPr lang="fr-FR" dirty="0"/>
              <a:t> </a:t>
            </a:r>
            <a:r>
              <a:rPr lang="fr-FR" dirty="0" err="1"/>
              <a:t>trichomanes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Doradille</a:t>
            </a:r>
            <a:r>
              <a:rPr lang="fr-FR" dirty="0"/>
              <a:t> </a:t>
            </a:r>
            <a:r>
              <a:rPr lang="fr-FR" dirty="0" smtClean="0"/>
              <a:t>Capillaire</a:t>
            </a:r>
          </a:p>
          <a:p>
            <a:r>
              <a:rPr lang="fr-FR" dirty="0" smtClean="0"/>
              <a:t>Petite </a:t>
            </a:r>
            <a:r>
              <a:rPr lang="fr-FR" dirty="0"/>
              <a:t>fougère </a:t>
            </a:r>
            <a:r>
              <a:rPr lang="fr-FR" dirty="0" smtClean="0"/>
              <a:t>qui affectionne </a:t>
            </a:r>
            <a:r>
              <a:rPr lang="fr-FR" dirty="0"/>
              <a:t>les vieux murs et </a:t>
            </a:r>
            <a:r>
              <a:rPr lang="fr-FR" dirty="0" smtClean="0"/>
              <a:t>rochers</a:t>
            </a:r>
          </a:p>
          <a:p>
            <a:r>
              <a:rPr lang="fr-FR" dirty="0" smtClean="0"/>
              <a:t>Pousse en touffe</a:t>
            </a:r>
          </a:p>
          <a:p>
            <a:r>
              <a:rPr lang="fr-FR" dirty="0" smtClean="0"/>
              <a:t>Pétiole </a:t>
            </a:r>
            <a:r>
              <a:rPr lang="fr-FR" dirty="0"/>
              <a:t>et rachis noir, </a:t>
            </a:r>
            <a:r>
              <a:rPr lang="fr-FR" dirty="0" smtClean="0"/>
              <a:t>luisant</a:t>
            </a:r>
          </a:p>
          <a:p>
            <a:r>
              <a:rPr lang="fr-FR" dirty="0" smtClean="0"/>
              <a:t>Fronde allongées </a:t>
            </a:r>
            <a:r>
              <a:rPr lang="fr-FR" dirty="0"/>
              <a:t>(+ ou – 20 cm) et </a:t>
            </a:r>
            <a:r>
              <a:rPr lang="fr-FR" dirty="0" smtClean="0"/>
              <a:t>fine</a:t>
            </a:r>
          </a:p>
          <a:p>
            <a:r>
              <a:rPr lang="fr-FR" dirty="0" smtClean="0"/>
              <a:t>Nombreuses paires </a:t>
            </a:r>
            <a:r>
              <a:rPr lang="fr-FR" dirty="0"/>
              <a:t>de </a:t>
            </a:r>
            <a:r>
              <a:rPr lang="fr-FR" dirty="0" smtClean="0"/>
              <a:t>pinnules </a:t>
            </a:r>
            <a:r>
              <a:rPr lang="fr-FR" dirty="0"/>
              <a:t>ovales et un peu dentées. </a:t>
            </a:r>
            <a:endParaRPr lang="fr-FR" dirty="0" smtClean="0"/>
          </a:p>
          <a:p>
            <a:r>
              <a:rPr lang="fr-FR" dirty="0" smtClean="0"/>
              <a:t>Sores </a:t>
            </a:r>
            <a:r>
              <a:rPr lang="fr-FR" dirty="0"/>
              <a:t>allongées à la face </a:t>
            </a:r>
            <a:r>
              <a:rPr lang="fr-FR" dirty="0" smtClean="0"/>
              <a:t>inférieure </a:t>
            </a:r>
            <a:r>
              <a:rPr lang="fr-FR" dirty="0"/>
              <a:t>des </a:t>
            </a:r>
            <a:r>
              <a:rPr lang="fr-FR" dirty="0" smtClean="0"/>
              <a:t>pinnules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5699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Aspleniacées</a:t>
            </a:r>
            <a:endParaRPr lang="fr-FR" dirty="0"/>
          </a:p>
        </p:txBody>
      </p:sp>
      <p:pic>
        <p:nvPicPr>
          <p:cNvPr id="6146" name="Picture 2" descr="http://www.francini-mycologie.fr/BOTANIQUE/Asplenium_trichomanes_1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751932"/>
            <a:ext cx="3803650" cy="28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056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Alnus</a:t>
            </a:r>
            <a:r>
              <a:rPr lang="fr-FR" dirty="0" smtClean="0"/>
              <a:t> </a:t>
            </a:r>
            <a:r>
              <a:rPr lang="fr-FR" dirty="0" err="1" smtClean="0"/>
              <a:t>glutinosa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fr-FR" sz="1650" dirty="0" smtClean="0"/>
              <a:t>Aulne Glutineux ou Verne.</a:t>
            </a:r>
          </a:p>
          <a:p>
            <a:pPr algn="just"/>
            <a:r>
              <a:rPr lang="fr-FR" sz="1650" dirty="0" smtClean="0"/>
              <a:t>Arbre à jeunes rameaux et bourgeons </a:t>
            </a:r>
            <a:r>
              <a:rPr lang="fr-FR" sz="1650" dirty="0" err="1" smtClean="0"/>
              <a:t>lenticellés</a:t>
            </a:r>
            <a:r>
              <a:rPr lang="fr-FR" sz="1650" dirty="0" smtClean="0"/>
              <a:t>.</a:t>
            </a:r>
          </a:p>
          <a:p>
            <a:pPr algn="just"/>
            <a:r>
              <a:rPr lang="fr-FR" sz="1650" dirty="0" smtClean="0"/>
              <a:t>Feuilles alternes et de forme arrondies, dentées sur les marges,  tronquées ou échancrée au sommet, plus clair en face inférieur, marge irrégulièrement dentées.</a:t>
            </a:r>
          </a:p>
          <a:p>
            <a:pPr algn="just"/>
            <a:r>
              <a:rPr lang="fr-FR" sz="1650" dirty="0" smtClean="0"/>
              <a:t>Fleurs </a:t>
            </a:r>
            <a:r>
              <a:rPr lang="fr-FR" sz="1650" dirty="0" err="1" smtClean="0"/>
              <a:t>apérianthes</a:t>
            </a:r>
            <a:r>
              <a:rPr lang="fr-FR" sz="1650" dirty="0" smtClean="0"/>
              <a:t>, chatons mâles allongés et pendants, chatons femelles courts, ovoïdes et dressés; mâles et femelles séparés dans l’espace et le temps.</a:t>
            </a:r>
          </a:p>
          <a:p>
            <a:pPr algn="just"/>
            <a:r>
              <a:rPr lang="fr-FR" sz="1650" dirty="0" smtClean="0"/>
              <a:t>Strobiles ligneux contenant de minuscules samares circulaires.</a:t>
            </a:r>
          </a:p>
          <a:p>
            <a:pPr algn="just"/>
            <a:r>
              <a:rPr lang="fr-FR" sz="1650" dirty="0" smtClean="0"/>
              <a:t>Vit dans les milieu humides.</a:t>
            </a:r>
            <a:endParaRPr lang="fr-FR" sz="16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584390"/>
            <a:ext cx="3803650" cy="318782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Bétulacées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4482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Capsella</a:t>
            </a:r>
            <a:r>
              <a:rPr lang="fr-FR" dirty="0" smtClean="0"/>
              <a:t> </a:t>
            </a:r>
            <a:r>
              <a:rPr lang="fr-FR" dirty="0" err="1" smtClean="0"/>
              <a:t>rubella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fr-FR" sz="1750" dirty="0" smtClean="0"/>
              <a:t>Bourse à Pasteur Rougeâtre.</a:t>
            </a:r>
          </a:p>
          <a:p>
            <a:pPr algn="just"/>
            <a:r>
              <a:rPr lang="fr-FR" sz="1750" dirty="0" smtClean="0"/>
              <a:t>Herbacées.</a:t>
            </a:r>
          </a:p>
          <a:p>
            <a:pPr algn="just"/>
            <a:r>
              <a:rPr lang="fr-FR" sz="1750" dirty="0" smtClean="0"/>
              <a:t>Grande feuilles en rosette basale, lobées et légèrement poilues.</a:t>
            </a:r>
          </a:p>
          <a:p>
            <a:pPr algn="just"/>
            <a:r>
              <a:rPr lang="fr-FR" sz="1750" dirty="0" smtClean="0"/>
              <a:t>Fleurs dont l’extrémité des sépales est rougeâtre; inflorescence en racème avec des fleurs pédonculées.</a:t>
            </a:r>
          </a:p>
          <a:p>
            <a:pPr algn="just"/>
            <a:r>
              <a:rPr lang="fr-FR" sz="1750" dirty="0" smtClean="0"/>
              <a:t>Silique courte et large, silicules pédonculées chordés (en forme de cœur) triangulaire et à bords concaves.</a:t>
            </a:r>
          </a:p>
          <a:p>
            <a:pPr algn="just"/>
            <a:r>
              <a:rPr lang="fr-FR" sz="1750" dirty="0" smtClean="0"/>
              <a:t>Tiges et fruits tendant vers le rouge.</a:t>
            </a:r>
          </a:p>
          <a:p>
            <a:pPr algn="just"/>
            <a:r>
              <a:rPr lang="fr-FR" sz="1750" dirty="0" smtClean="0">
                <a:solidFill>
                  <a:srgbClr val="FF0000"/>
                </a:solidFill>
              </a:rPr>
              <a:t>Ne pas confondre avec </a:t>
            </a:r>
            <a:r>
              <a:rPr lang="fr-FR" sz="1750" dirty="0" err="1" smtClean="0">
                <a:solidFill>
                  <a:srgbClr val="FF0000"/>
                </a:solidFill>
              </a:rPr>
              <a:t>Capsella</a:t>
            </a:r>
            <a:r>
              <a:rPr lang="fr-FR" sz="1750" dirty="0" smtClean="0">
                <a:solidFill>
                  <a:srgbClr val="FF0000"/>
                </a:solidFill>
              </a:rPr>
              <a:t> </a:t>
            </a:r>
            <a:r>
              <a:rPr lang="fr-FR" sz="1750" dirty="0" err="1" smtClean="0">
                <a:solidFill>
                  <a:srgbClr val="FF0000"/>
                </a:solidFill>
              </a:rPr>
              <a:t>bursa-pastoris</a:t>
            </a:r>
            <a:r>
              <a:rPr lang="fr-FR" sz="1750" dirty="0" smtClean="0">
                <a:solidFill>
                  <a:srgbClr val="FF0000"/>
                </a:solidFill>
              </a:rPr>
              <a:t>!</a:t>
            </a:r>
            <a:endParaRPr lang="fr-FR" sz="1750" dirty="0">
              <a:solidFill>
                <a:srgbClr val="FF0000"/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22379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Bellis </a:t>
            </a:r>
            <a:r>
              <a:rPr lang="fr-FR" dirty="0" err="1" smtClean="0"/>
              <a:t>perennis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/>
              <a:t>Pâquerette.</a:t>
            </a:r>
          </a:p>
          <a:p>
            <a:pPr algn="just"/>
            <a:r>
              <a:rPr lang="fr-FR" dirty="0" smtClean="0"/>
              <a:t>Petite herbacée commune.</a:t>
            </a:r>
          </a:p>
          <a:p>
            <a:pPr algn="just"/>
            <a:r>
              <a:rPr lang="fr-FR" dirty="0" smtClean="0"/>
              <a:t>Feuilles spatulées en rosette basale.</a:t>
            </a:r>
          </a:p>
          <a:p>
            <a:pPr algn="just"/>
            <a:r>
              <a:rPr lang="fr-FR" dirty="0" smtClean="0"/>
              <a:t>Capitule solitaire à fleurs tubulées jaunes (au centre) et à fleurs ligulées blanches (en périphérie) souvent rouges à l’extrémité. Réceptacle floral bombé. Pédoncule non creux.</a:t>
            </a:r>
          </a:p>
          <a:p>
            <a:pPr algn="just"/>
            <a:r>
              <a:rPr lang="fr-FR" dirty="0" smtClean="0"/>
              <a:t>Pas de </a:t>
            </a:r>
            <a:r>
              <a:rPr lang="fr-FR" dirty="0" err="1" smtClean="0"/>
              <a:t>papus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752770"/>
            <a:ext cx="3803650" cy="285106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4890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Cerastium </a:t>
            </a:r>
            <a:r>
              <a:rPr lang="fr-FR" dirty="0" err="1" smtClean="0"/>
              <a:t>glomeratum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/>
              <a:t>Céraiste aggloméré.</a:t>
            </a:r>
          </a:p>
          <a:p>
            <a:pPr algn="just"/>
            <a:r>
              <a:rPr lang="fr-FR" dirty="0" smtClean="0"/>
              <a:t>Petite herbacée très velue.</a:t>
            </a:r>
          </a:p>
          <a:p>
            <a:pPr algn="just"/>
            <a:r>
              <a:rPr lang="fr-FR" dirty="0" smtClean="0"/>
              <a:t>Fleurs ovales à pétales bleues; pédoncule floral assez court, cinq pétales échancrés, cinq styles placés en face des sépales; taille de la bractées équivalente à celle du pédoncule florale.</a:t>
            </a:r>
          </a:p>
          <a:p>
            <a:pPr algn="just"/>
            <a:r>
              <a:rPr lang="fr-FR" dirty="0" smtClean="0"/>
              <a:t>Capsule à 20 dents légèrement courbées.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6034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Caryophyllacées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34390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Cornus </a:t>
            </a:r>
            <a:r>
              <a:rPr lang="fr-FR" dirty="0" err="1" smtClean="0"/>
              <a:t>sanguinea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Cornouiller sanguin.</a:t>
            </a:r>
          </a:p>
          <a:p>
            <a:r>
              <a:rPr lang="fr-FR" dirty="0" smtClean="0"/>
              <a:t>Arbuste à rameaux rouges.</a:t>
            </a:r>
          </a:p>
          <a:p>
            <a:r>
              <a:rPr lang="fr-FR" dirty="0" smtClean="0"/>
              <a:t>Feuilles opposées, ovales,  apex à pointes courtes, à nervures </a:t>
            </a:r>
            <a:r>
              <a:rPr lang="fr-FR" dirty="0" err="1" smtClean="0"/>
              <a:t>sub</a:t>
            </a:r>
            <a:r>
              <a:rPr lang="fr-FR" dirty="0" smtClean="0"/>
              <a:t>-opposées et convergentes (se rejoignant au sommet), faisceau libéraux ligneux élastique, rougissant à l’automne; nervures secondaires parallèle au bord du limbe.</a:t>
            </a:r>
          </a:p>
          <a:p>
            <a:r>
              <a:rPr lang="fr-FR" dirty="0" smtClean="0"/>
              <a:t>Fleurs blanches en grappes.</a:t>
            </a:r>
          </a:p>
          <a:p>
            <a:r>
              <a:rPr lang="fr-FR" dirty="0" smtClean="0"/>
              <a:t>Drupes rouges devenant noires bleutées.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52777" y="2348880"/>
            <a:ext cx="1799543" cy="13484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72360" y="3697312"/>
            <a:ext cx="2467992" cy="2467992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Cornacées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7981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flacc</a:t>
            </a:r>
            <a:r>
              <a:rPr lang="fr-FR" dirty="0" err="1"/>
              <a:t>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100" dirty="0" smtClean="0"/>
              <a:t>Carex ou laîche glauque.</a:t>
            </a:r>
          </a:p>
          <a:p>
            <a:r>
              <a:rPr lang="fr-FR" sz="2100" dirty="0" smtClean="0"/>
              <a:t>Herbe moyenne.</a:t>
            </a:r>
          </a:p>
          <a:p>
            <a:r>
              <a:rPr lang="fr-FR" sz="2100" dirty="0" smtClean="0"/>
              <a:t>Feuilles glauque en face inférieur (verte grisâtre).</a:t>
            </a:r>
          </a:p>
          <a:p>
            <a:r>
              <a:rPr lang="fr-FR" sz="2100" dirty="0" smtClean="0"/>
              <a:t>1 à 3 épis mâles effilées et bruns  au sommet; 1 à 5 épis femelles en dessous, pédonculés et pendants à maturité, souvent terminés par quelques fleurs mâles; fleurs à 3 stigmates.</a:t>
            </a:r>
          </a:p>
          <a:p>
            <a:r>
              <a:rPr lang="fr-FR" sz="2100" dirty="0" smtClean="0"/>
              <a:t>Fruits verts/bruns à becs très courts et sans nervure.</a:t>
            </a:r>
            <a:endParaRPr lang="fr-FR" sz="21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2631" y="2239963"/>
            <a:ext cx="3448437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699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Cyperacées</a:t>
            </a:r>
            <a:r>
              <a:rPr lang="fr-FR" dirty="0" smtClean="0"/>
              <a:t>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163375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Euphorbia</a:t>
            </a:r>
            <a:r>
              <a:rPr lang="fr-FR" dirty="0" smtClean="0"/>
              <a:t> </a:t>
            </a:r>
            <a:r>
              <a:rPr lang="fr-FR" dirty="0" err="1" smtClean="0"/>
              <a:t>cyparissias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Euphorbe petit cyprès.</a:t>
            </a:r>
          </a:p>
          <a:p>
            <a:r>
              <a:rPr lang="fr-FR" dirty="0" smtClean="0"/>
              <a:t>Herbacées.</a:t>
            </a:r>
          </a:p>
          <a:p>
            <a:r>
              <a:rPr lang="fr-FR" dirty="0" smtClean="0"/>
              <a:t>Feuilles petites et linéaires en touffe.</a:t>
            </a:r>
          </a:p>
          <a:p>
            <a:r>
              <a:rPr lang="fr-FR" dirty="0" smtClean="0"/>
              <a:t>Glandes à courtes pointes de chaque côtés en forme de croissant de « lune ».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Euphorbiacées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82291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Glechoma</a:t>
            </a:r>
            <a:r>
              <a:rPr lang="fr-FR" dirty="0" smtClean="0"/>
              <a:t> </a:t>
            </a:r>
            <a:r>
              <a:rPr lang="fr-FR" dirty="0" err="1" smtClean="0"/>
              <a:t>hederacea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Lierre terrestre.</a:t>
            </a:r>
          </a:p>
          <a:p>
            <a:r>
              <a:rPr lang="fr-FR" dirty="0" smtClean="0"/>
              <a:t>Herbacée rampante et </a:t>
            </a:r>
            <a:r>
              <a:rPr lang="fr-FR" dirty="0" err="1" smtClean="0"/>
              <a:t>tapissante</a:t>
            </a:r>
            <a:r>
              <a:rPr lang="fr-FR" dirty="0" smtClean="0"/>
              <a:t> (prostrée).</a:t>
            </a:r>
          </a:p>
          <a:p>
            <a:r>
              <a:rPr lang="fr-FR" dirty="0" smtClean="0"/>
              <a:t>Pilosité douce, feuilles opposées réniformes (forme de reins ou de haricot), </a:t>
            </a:r>
            <a:r>
              <a:rPr lang="fr-FR" dirty="0" err="1" smtClean="0"/>
              <a:t>subsessiles</a:t>
            </a:r>
            <a:r>
              <a:rPr lang="fr-FR" dirty="0" smtClean="0"/>
              <a:t>, pétiolées et à dents obtuses (arrondies).</a:t>
            </a:r>
          </a:p>
          <a:p>
            <a:r>
              <a:rPr lang="fr-FR" dirty="0" smtClean="0"/>
              <a:t>Fleurs violacées</a:t>
            </a:r>
            <a:r>
              <a:rPr lang="fr-FR" dirty="0"/>
              <a:t> </a:t>
            </a:r>
            <a:r>
              <a:rPr lang="fr-FR" dirty="0" smtClean="0"/>
              <a:t>à corolle très pâle.</a:t>
            </a:r>
          </a:p>
          <a:p>
            <a:r>
              <a:rPr lang="fr-FR" dirty="0" smtClean="0"/>
              <a:t>Fruits chordés glabres.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55787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Lemna</a:t>
            </a:r>
            <a:r>
              <a:rPr lang="fr-FR" dirty="0" smtClean="0"/>
              <a:t> </a:t>
            </a:r>
            <a:r>
              <a:rPr lang="fr-FR" dirty="0" err="1" smtClean="0"/>
              <a:t>triscula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/>
              <a:t>Lentille d’Eau à Trois </a:t>
            </a:r>
            <a:r>
              <a:rPr lang="fr-FR" dirty="0" smtClean="0"/>
              <a:t>Lobes.</a:t>
            </a:r>
          </a:p>
          <a:p>
            <a:r>
              <a:rPr lang="fr-FR" dirty="0" smtClean="0"/>
              <a:t>Petite plante </a:t>
            </a:r>
            <a:r>
              <a:rPr lang="fr-FR" dirty="0"/>
              <a:t>aquatique submergée</a:t>
            </a:r>
            <a:r>
              <a:rPr lang="fr-FR" dirty="0" smtClean="0"/>
              <a:t>.</a:t>
            </a:r>
          </a:p>
          <a:p>
            <a:r>
              <a:rPr lang="fr-FR" dirty="0" smtClean="0"/>
              <a:t>Feuille </a:t>
            </a:r>
            <a:r>
              <a:rPr lang="fr-FR" dirty="0"/>
              <a:t>allongée (lancéolée) sans tige, à une racine. Les feuilles suivantes poussant quasiment à 90</a:t>
            </a:r>
            <a:r>
              <a:rPr lang="fr-FR" dirty="0" smtClean="0"/>
              <a:t>°.</a:t>
            </a:r>
          </a:p>
          <a:p>
            <a:r>
              <a:rPr lang="fr-FR" dirty="0" smtClean="0"/>
              <a:t>Formant </a:t>
            </a:r>
            <a:r>
              <a:rPr lang="fr-FR" dirty="0"/>
              <a:t>des colonies d’individus accrochés les uns des autres.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4421" y="2564904"/>
            <a:ext cx="3541963" cy="302433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Lemnacées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68679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sterilis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Brome stérile.</a:t>
            </a:r>
          </a:p>
          <a:p>
            <a:r>
              <a:rPr lang="fr-FR" dirty="0" smtClean="0"/>
              <a:t>Tige glabres en haut.</a:t>
            </a:r>
          </a:p>
          <a:p>
            <a:r>
              <a:rPr lang="fr-FR" dirty="0" smtClean="0"/>
              <a:t>Feuilles parallelinervées poilues.</a:t>
            </a:r>
          </a:p>
          <a:p>
            <a:r>
              <a:rPr lang="fr-FR" dirty="0" smtClean="0"/>
              <a:t>Grands épillets pendants sur de longs pédicelles; panicules lâches et penché; lemme longuement aristées (</a:t>
            </a:r>
            <a:r>
              <a:rPr lang="fr-FR" dirty="0" err="1" smtClean="0"/>
              <a:t>subterminale</a:t>
            </a:r>
            <a:r>
              <a:rPr lang="fr-FR" dirty="0" smtClean="0"/>
              <a:t>); inflorescence à pédicelle </a:t>
            </a:r>
            <a:r>
              <a:rPr lang="fr-FR" dirty="0" err="1" smtClean="0"/>
              <a:t>scabre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77943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Potentilla</a:t>
            </a:r>
            <a:r>
              <a:rPr lang="fr-FR" dirty="0" smtClean="0"/>
              <a:t> </a:t>
            </a:r>
            <a:r>
              <a:rPr lang="fr-FR" dirty="0" err="1"/>
              <a:t>neumanniana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/>
              <a:t>Potentille </a:t>
            </a:r>
            <a:r>
              <a:rPr lang="fr-FR" dirty="0" smtClean="0"/>
              <a:t>Printanière</a:t>
            </a:r>
          </a:p>
          <a:p>
            <a:r>
              <a:rPr lang="fr-FR" dirty="0"/>
              <a:t>P</a:t>
            </a:r>
            <a:r>
              <a:rPr lang="fr-FR" dirty="0" smtClean="0"/>
              <a:t>etite herbacée basse </a:t>
            </a:r>
            <a:r>
              <a:rPr lang="fr-FR" dirty="0"/>
              <a:t>ou à peine dressée, </a:t>
            </a:r>
            <a:r>
              <a:rPr lang="fr-FR" dirty="0" smtClean="0"/>
              <a:t>velue</a:t>
            </a:r>
          </a:p>
          <a:p>
            <a:r>
              <a:rPr lang="fr-FR" dirty="0"/>
              <a:t>R</a:t>
            </a:r>
            <a:r>
              <a:rPr lang="fr-FR" dirty="0" smtClean="0"/>
              <a:t>ameaux </a:t>
            </a:r>
            <a:r>
              <a:rPr lang="fr-FR" dirty="0"/>
              <a:t>étalés et radicant (= émettant des </a:t>
            </a:r>
            <a:r>
              <a:rPr lang="fr-FR" dirty="0" smtClean="0"/>
              <a:t>racines)</a:t>
            </a:r>
          </a:p>
          <a:p>
            <a:r>
              <a:rPr lang="fr-FR" dirty="0"/>
              <a:t>F</a:t>
            </a:r>
            <a:r>
              <a:rPr lang="fr-FR" dirty="0" smtClean="0"/>
              <a:t>euille </a:t>
            </a:r>
            <a:r>
              <a:rPr lang="fr-FR" dirty="0"/>
              <a:t>à 5-7 folioles dentées dans leur partie supérieure, stipules étroits, feuilles supérieures trifoliolées, </a:t>
            </a:r>
            <a:r>
              <a:rPr lang="fr-FR" dirty="0" smtClean="0"/>
              <a:t>sessiles</a:t>
            </a:r>
          </a:p>
          <a:p>
            <a:r>
              <a:rPr lang="fr-FR" dirty="0" smtClean="0"/>
              <a:t>10S+5P(jaunes</a:t>
            </a:r>
            <a:r>
              <a:rPr lang="fr-FR" dirty="0"/>
              <a:t>)+</a:t>
            </a:r>
            <a:r>
              <a:rPr lang="fr-FR" dirty="0" err="1"/>
              <a:t>nE+nC</a:t>
            </a:r>
            <a:r>
              <a:rPr lang="fr-FR" dirty="0"/>
              <a:t> (présence d’un calice et d’un calicule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Rosacées</a:t>
            </a:r>
            <a:endParaRPr lang="fr-FR" dirty="0"/>
          </a:p>
        </p:txBody>
      </p:sp>
      <p:pic>
        <p:nvPicPr>
          <p:cNvPr id="10244" name="Picture 4" descr="http://jardinsmichelcorbeil.com/images/Potentilla%20neumammiana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5374" y="2348880"/>
            <a:ext cx="4165098" cy="32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1535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mahaleb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Prunier (ou cerisier) de Sainte-Lucie.</a:t>
            </a:r>
          </a:p>
          <a:p>
            <a:r>
              <a:rPr lang="fr-FR" dirty="0" smtClean="0"/>
              <a:t>Arbuste non épineux.</a:t>
            </a:r>
          </a:p>
          <a:p>
            <a:r>
              <a:rPr lang="fr-FR" dirty="0" smtClean="0"/>
              <a:t>Feuilles alternes, ovales à presque ronde, denticulées et pliées le long de la nervure principale, légèrement cordées à la base; pédicelle allongé.</a:t>
            </a:r>
          </a:p>
          <a:p>
            <a:r>
              <a:rPr lang="fr-FR" dirty="0" smtClean="0"/>
              <a:t>Fleurs et drupes longuement pédicellées,  noires brillantes.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817076"/>
            <a:ext cx="3803650" cy="2722448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9876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Prunus </a:t>
            </a:r>
            <a:r>
              <a:rPr lang="fr-FR" dirty="0" err="1" smtClean="0"/>
              <a:t>spinosa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100" dirty="0" smtClean="0"/>
              <a:t>Prunellier ou Épine Noire.</a:t>
            </a:r>
          </a:p>
          <a:p>
            <a:r>
              <a:rPr lang="fr-FR" sz="2100" dirty="0" smtClean="0"/>
              <a:t>Arbrisseau épineux (rameau de l’année précédente pointus à l’extrémité) de 2/3m.</a:t>
            </a:r>
          </a:p>
          <a:p>
            <a:r>
              <a:rPr lang="fr-FR" sz="2100" dirty="0" smtClean="0"/>
              <a:t>Petites feuilles alternes, ovales et peu larges, finement denticulées.</a:t>
            </a:r>
          </a:p>
          <a:p>
            <a:r>
              <a:rPr lang="fr-FR" sz="2100" dirty="0" smtClean="0"/>
              <a:t>Fleurs courtement pédonculées.</a:t>
            </a:r>
          </a:p>
          <a:p>
            <a:r>
              <a:rPr lang="fr-FR" sz="2100" dirty="0" smtClean="0"/>
              <a:t>Petite drupe sombre (comestible une fois blette).</a:t>
            </a:r>
          </a:p>
          <a:p>
            <a:endParaRPr lang="fr-FR" sz="21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753200"/>
            <a:ext cx="3803650" cy="2850201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04756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Senecio</a:t>
            </a:r>
            <a:r>
              <a:rPr lang="fr-FR" dirty="0" smtClean="0"/>
              <a:t> </a:t>
            </a:r>
            <a:r>
              <a:rPr lang="fr-FR" dirty="0" err="1" smtClean="0"/>
              <a:t>vulgaris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Séneçon commun </a:t>
            </a:r>
            <a:endParaRPr lang="fr-FR" dirty="0" smtClean="0"/>
          </a:p>
          <a:p>
            <a:r>
              <a:rPr lang="fr-FR" dirty="0" smtClean="0"/>
              <a:t>Herbe </a:t>
            </a:r>
            <a:r>
              <a:rPr lang="fr-FR" dirty="0"/>
              <a:t>cosmopolite  très commune, petite à moyenne, </a:t>
            </a:r>
            <a:endParaRPr lang="fr-FR" dirty="0" smtClean="0"/>
          </a:p>
          <a:p>
            <a:r>
              <a:rPr lang="fr-FR" dirty="0"/>
              <a:t>T</a:t>
            </a:r>
            <a:r>
              <a:rPr lang="fr-FR" dirty="0" smtClean="0"/>
              <a:t>ige </a:t>
            </a:r>
            <a:r>
              <a:rPr lang="fr-FR" dirty="0"/>
              <a:t>ramifiée et souvent rouge en partie </a:t>
            </a:r>
            <a:r>
              <a:rPr lang="fr-FR" dirty="0" smtClean="0"/>
              <a:t>inférieure</a:t>
            </a:r>
          </a:p>
          <a:p>
            <a:r>
              <a:rPr lang="fr-FR" dirty="0"/>
              <a:t>F</a:t>
            </a:r>
            <a:r>
              <a:rPr lang="fr-FR" dirty="0" smtClean="0"/>
              <a:t>euilles </a:t>
            </a:r>
            <a:r>
              <a:rPr lang="fr-FR" dirty="0"/>
              <a:t>très découpées à lobes plus ou moins </a:t>
            </a:r>
            <a:r>
              <a:rPr lang="fr-FR" dirty="0" smtClean="0"/>
              <a:t>profonds</a:t>
            </a:r>
          </a:p>
          <a:p>
            <a:r>
              <a:rPr lang="fr-FR" dirty="0"/>
              <a:t>C</a:t>
            </a:r>
            <a:r>
              <a:rPr lang="fr-FR" dirty="0" smtClean="0"/>
              <a:t>apitules </a:t>
            </a:r>
            <a:r>
              <a:rPr lang="fr-FR" dirty="0"/>
              <a:t>à l’extrémité des tige, petits, allongés, fleurs tubulées uniquement, corolles jaunes, bractées en deux rangs, les plus internes longues et de taille similaire, les externes courtes et de tailles différentes, bractées à apex noir.</a:t>
            </a:r>
          </a:p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Astéracées</a:t>
            </a:r>
            <a:endParaRPr lang="fr-FR" dirty="0"/>
          </a:p>
        </p:txBody>
      </p:sp>
      <p:pic>
        <p:nvPicPr>
          <p:cNvPr id="1026" name="Picture 2" descr="http://animateur-nature.com/Fiches-botaniques/Images/Senecio-vulgaris-fich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276475"/>
            <a:ext cx="3803650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951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Sambucus</a:t>
            </a:r>
            <a:r>
              <a:rPr lang="fr-FR" dirty="0" smtClean="0"/>
              <a:t> </a:t>
            </a:r>
            <a:r>
              <a:rPr lang="fr-FR" dirty="0" err="1" smtClean="0"/>
              <a:t>nigra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Sureau noir.</a:t>
            </a:r>
          </a:p>
          <a:p>
            <a:pPr algn="just"/>
            <a:r>
              <a:rPr lang="fr-FR" dirty="0" smtClean="0"/>
              <a:t>Petit arbre à écorce clair.</a:t>
            </a:r>
          </a:p>
          <a:p>
            <a:pPr algn="just"/>
            <a:r>
              <a:rPr lang="fr-FR" dirty="0" smtClean="0"/>
              <a:t>Feuilles opposées, composées de cinq à sept folioles, imparipennées, lancéolées, ovales et dentées aux extrémités pointues, à </a:t>
            </a:r>
            <a:r>
              <a:rPr lang="fr-FR" dirty="0" err="1" smtClean="0"/>
              <a:t>pétiolules</a:t>
            </a:r>
            <a:r>
              <a:rPr lang="fr-FR" dirty="0" smtClean="0"/>
              <a:t> courts, odeur forte et peu agréable.</a:t>
            </a:r>
          </a:p>
          <a:p>
            <a:pPr algn="just"/>
            <a:r>
              <a:rPr lang="fr-FR" dirty="0" smtClean="0"/>
              <a:t>Fleurs blanches odorantes (agréable) arrangées en corymbe terminal.</a:t>
            </a:r>
          </a:p>
          <a:p>
            <a:pPr algn="just"/>
            <a:r>
              <a:rPr lang="fr-FR" dirty="0" smtClean="0"/>
              <a:t>Baies noires.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9598" y="3962070"/>
            <a:ext cx="2880321" cy="21602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20072" y="2204864"/>
            <a:ext cx="2619375" cy="17430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60696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Adoxacées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81656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Leucanthenum</a:t>
            </a:r>
            <a:r>
              <a:rPr lang="fr-FR" dirty="0" smtClean="0"/>
              <a:t> </a:t>
            </a:r>
            <a:r>
              <a:rPr lang="fr-FR" dirty="0" err="1" smtClean="0"/>
              <a:t>vulgare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700" dirty="0"/>
              <a:t>Marguerite </a:t>
            </a:r>
            <a:r>
              <a:rPr lang="fr-FR" sz="1700" dirty="0" smtClean="0"/>
              <a:t>commune.</a:t>
            </a:r>
          </a:p>
          <a:p>
            <a:r>
              <a:rPr lang="fr-FR" sz="1700" dirty="0" smtClean="0"/>
              <a:t>Herbacée </a:t>
            </a:r>
            <a:r>
              <a:rPr lang="fr-FR" sz="1700" dirty="0"/>
              <a:t>peu </a:t>
            </a:r>
            <a:r>
              <a:rPr lang="fr-FR" sz="1700" dirty="0" smtClean="0"/>
              <a:t>ramifiée.</a:t>
            </a:r>
          </a:p>
          <a:p>
            <a:r>
              <a:rPr lang="fr-FR" sz="1700" dirty="0" smtClean="0"/>
              <a:t>Feuilles </a:t>
            </a:r>
            <a:r>
              <a:rPr lang="fr-FR" sz="1700" dirty="0"/>
              <a:t>dentées, les inférieures </a:t>
            </a:r>
            <a:r>
              <a:rPr lang="fr-FR" sz="1700" dirty="0" err="1"/>
              <a:t>obovales</a:t>
            </a:r>
            <a:r>
              <a:rPr lang="fr-FR" sz="1700" dirty="0"/>
              <a:t> ou spatulées, longuement pétiolées, les caulinaires  devenant sessiles, auriculées à la </a:t>
            </a:r>
            <a:r>
              <a:rPr lang="fr-FR" sz="1700" dirty="0" smtClean="0"/>
              <a:t>base. </a:t>
            </a:r>
          </a:p>
          <a:p>
            <a:r>
              <a:rPr lang="fr-FR" sz="1700" dirty="0" smtClean="0"/>
              <a:t>Involucre </a:t>
            </a:r>
            <a:r>
              <a:rPr lang="fr-FR" sz="1700" dirty="0"/>
              <a:t>à bractées </a:t>
            </a:r>
            <a:r>
              <a:rPr lang="fr-FR" sz="1700" dirty="0" smtClean="0"/>
              <a:t>lancéolées bordées </a:t>
            </a:r>
            <a:r>
              <a:rPr lang="fr-FR" sz="1700" dirty="0"/>
              <a:t>de brun, capitules de grande taille avec fleurs ligulées à corolle blanche en périphérie et fleurs tubulées à corolle jaune au centre</a:t>
            </a:r>
            <a:r>
              <a:rPr lang="fr-FR" sz="1700" dirty="0" smtClean="0"/>
              <a:t>.</a:t>
            </a:r>
          </a:p>
          <a:p>
            <a:r>
              <a:rPr lang="fr-FR" sz="1700" dirty="0" smtClean="0"/>
              <a:t>Espèce </a:t>
            </a:r>
            <a:r>
              <a:rPr lang="fr-FR" sz="1700" dirty="0"/>
              <a:t>très variable.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2488" y="2636912"/>
            <a:ext cx="3996444" cy="266429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5566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Alliaria</a:t>
            </a:r>
            <a:r>
              <a:rPr lang="fr-FR" dirty="0" smtClean="0"/>
              <a:t> </a:t>
            </a:r>
            <a:r>
              <a:rPr lang="fr-FR" dirty="0" err="1" smtClean="0"/>
              <a:t>petiolata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Alliaire.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Grandes feuilles longuement pétiolées (base), cordées, à dents arrondies.</a:t>
            </a:r>
          </a:p>
          <a:p>
            <a:r>
              <a:rPr lang="fr-FR" dirty="0" smtClean="0"/>
              <a:t>Fleurs blanches.</a:t>
            </a:r>
          </a:p>
          <a:p>
            <a:r>
              <a:rPr lang="fr-FR" dirty="0" smtClean="0"/>
              <a:t>Silique de 5/6 cm, dressée et à court pédoncule.</a:t>
            </a:r>
          </a:p>
          <a:p>
            <a:r>
              <a:rPr lang="fr-FR" dirty="0" smtClean="0"/>
              <a:t>Plante comestible à odeur d’ail.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10019" y="2239963"/>
            <a:ext cx="2873662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74705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Euonymus</a:t>
            </a:r>
            <a:r>
              <a:rPr lang="fr-FR" dirty="0" smtClean="0"/>
              <a:t> </a:t>
            </a:r>
            <a:r>
              <a:rPr lang="fr-FR" dirty="0" err="1" smtClean="0"/>
              <a:t>europaeus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Fusain d’Europe.</a:t>
            </a:r>
          </a:p>
          <a:p>
            <a:r>
              <a:rPr lang="fr-FR" dirty="0" smtClean="0"/>
              <a:t>Arbuste.</a:t>
            </a:r>
          </a:p>
          <a:p>
            <a:r>
              <a:rPr lang="fr-FR" dirty="0" smtClean="0"/>
              <a:t>Feuilles ovales, opposées, lancéolées, courtement pétiolées, à petites dents fines peu pointues. Feuillage vert-jaune.</a:t>
            </a:r>
          </a:p>
          <a:p>
            <a:r>
              <a:rPr lang="fr-FR" dirty="0" smtClean="0"/>
              <a:t>Fleurs à quatre pétales, quatre sépales, quatre étamines et quatre carpelles.</a:t>
            </a:r>
          </a:p>
          <a:p>
            <a:r>
              <a:rPr lang="fr-FR" dirty="0" smtClean="0"/>
              <a:t>Fruit rose à quatre graine orange vif.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918148"/>
            <a:ext cx="3803650" cy="2520304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Célastracées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5920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Carex </a:t>
            </a:r>
            <a:r>
              <a:rPr lang="fr-FR" dirty="0" err="1" smtClean="0"/>
              <a:t>hirta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Carex ou Laiche hérissée ou velue.</a:t>
            </a:r>
          </a:p>
          <a:p>
            <a:r>
              <a:rPr lang="fr-FR" dirty="0" smtClean="0"/>
              <a:t>Petite à moyenne herbe.</a:t>
            </a:r>
          </a:p>
          <a:p>
            <a:r>
              <a:rPr lang="fr-FR" dirty="0" smtClean="0"/>
              <a:t>Gaine foliaire velue.</a:t>
            </a:r>
          </a:p>
          <a:p>
            <a:r>
              <a:rPr lang="fr-FR" dirty="0" smtClean="0"/>
              <a:t>2 ou 3 épis mâle au sommet et deux ou trois épis femelles espacés le long de la tige.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69948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Cyperacées</a:t>
            </a:r>
            <a:r>
              <a:rPr lang="fr-FR" dirty="0" smtClean="0"/>
              <a:t>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7476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Cytisus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sarothamnus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scoparius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Cytise ou Genêt à balai.</a:t>
            </a:r>
          </a:p>
          <a:p>
            <a:r>
              <a:rPr lang="fr-FR" dirty="0" smtClean="0"/>
              <a:t>Arbuste à jeunes rameaux anguleux (5 angles).</a:t>
            </a:r>
          </a:p>
          <a:p>
            <a:r>
              <a:rPr lang="fr-FR" dirty="0" smtClean="0"/>
              <a:t>Feuilles trifoliolées (au moins à la base du rameau), les supérieurs entières.</a:t>
            </a:r>
          </a:p>
          <a:p>
            <a:r>
              <a:rPr lang="fr-FR" dirty="0" smtClean="0"/>
              <a:t>Grandes fleurs jaunes à petit pédoncule, calice glabre.</a:t>
            </a:r>
          </a:p>
          <a:p>
            <a:r>
              <a:rPr lang="fr-FR" dirty="0" smtClean="0"/>
              <a:t>Gousse mature droite, aplatie et poilue.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3374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Medicago</a:t>
            </a:r>
            <a:r>
              <a:rPr lang="fr-FR" dirty="0" smtClean="0"/>
              <a:t> arabica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Luzerne d’Arabie.</a:t>
            </a:r>
          </a:p>
          <a:p>
            <a:r>
              <a:rPr lang="fr-FR" dirty="0" smtClean="0"/>
              <a:t>Petite herbacée.</a:t>
            </a:r>
          </a:p>
          <a:p>
            <a:r>
              <a:rPr lang="fr-FR" dirty="0" smtClean="0"/>
              <a:t>Folioles à macules (taches) noires (parfois absentes).</a:t>
            </a:r>
          </a:p>
          <a:p>
            <a:r>
              <a:rPr lang="fr-FR" dirty="0" smtClean="0"/>
              <a:t>Fleurs jaunes et peu nombreuses.</a:t>
            </a:r>
          </a:p>
          <a:p>
            <a:r>
              <a:rPr lang="fr-FR" dirty="0" smtClean="0"/>
              <a:t>Gousses enroulées en spirales épineuses.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18100" y="2587625"/>
            <a:ext cx="2857500" cy="318135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21890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Medicago</a:t>
            </a:r>
            <a:r>
              <a:rPr lang="fr-FR" dirty="0" smtClean="0"/>
              <a:t> </a:t>
            </a:r>
            <a:r>
              <a:rPr lang="fr-FR" dirty="0" err="1" smtClean="0"/>
              <a:t>lupulina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Luzerne Lupuline ou Minette </a:t>
            </a:r>
          </a:p>
          <a:p>
            <a:r>
              <a:rPr lang="fr-FR" dirty="0" smtClean="0"/>
              <a:t>Petite herbacée</a:t>
            </a:r>
          </a:p>
          <a:p>
            <a:r>
              <a:rPr lang="fr-FR" dirty="0"/>
              <a:t>T</a:t>
            </a:r>
            <a:r>
              <a:rPr lang="fr-FR" dirty="0" smtClean="0"/>
              <a:t>oute </a:t>
            </a:r>
            <a:r>
              <a:rPr lang="fr-FR" dirty="0"/>
              <a:t>petites fleurs jaunes nombreuses, gousse mûre enroulée et noire.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  <p:pic>
        <p:nvPicPr>
          <p:cNvPr id="11266" name="Picture 2" descr="http://www.fao.org/ag/agp/AGPC/doc/gallery/pictures/halling4july/medlup3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2343" y="2420889"/>
            <a:ext cx="3672409" cy="363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1890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Trifolium </a:t>
            </a:r>
            <a:r>
              <a:rPr lang="fr-FR" dirty="0" err="1" smtClean="0"/>
              <a:t>pratense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Trèfles des prés.</a:t>
            </a:r>
          </a:p>
          <a:p>
            <a:r>
              <a:rPr lang="fr-FR" dirty="0" smtClean="0"/>
              <a:t>Grande herbacée en touffe.</a:t>
            </a:r>
          </a:p>
          <a:p>
            <a:r>
              <a:rPr lang="fr-FR" dirty="0" smtClean="0"/>
              <a:t>Tiges dressées, feuilles composées trifoliolées, folioles ovales (souvent marquées en blanc) et poilues, longuement pétiolées,  stipules aigus adhérents au pétiole.</a:t>
            </a:r>
          </a:p>
          <a:p>
            <a:r>
              <a:rPr lang="fr-FR" dirty="0" smtClean="0"/>
              <a:t>Fleurs roses rassemblées en de grosses « têtes »  (inflorescences) globuleuses; corole persistante.</a:t>
            </a:r>
          </a:p>
          <a:p>
            <a:r>
              <a:rPr lang="fr-FR" dirty="0" smtClean="0"/>
              <a:t>Une graine par gousse indéhiscente (courte).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747177"/>
            <a:ext cx="3803650" cy="286224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8023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Trifolium repens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Trèfle rampant.</a:t>
            </a:r>
          </a:p>
          <a:p>
            <a:r>
              <a:rPr lang="fr-FR" dirty="0" smtClean="0"/>
              <a:t>Herbacée rampante.</a:t>
            </a:r>
          </a:p>
          <a:p>
            <a:r>
              <a:rPr lang="fr-FR" dirty="0" smtClean="0"/>
              <a:t>Feuilles composées trifoliolées, folioles arrondies à petites dents (souvent marqués de blanc).</a:t>
            </a:r>
          </a:p>
          <a:p>
            <a:r>
              <a:rPr lang="fr-FR" dirty="0" smtClean="0"/>
              <a:t>Fleurs blanches (devenant marron avec la fructification) rassemblées en inflorescences terminales globuleuses.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4048" y="2636912"/>
            <a:ext cx="3471546" cy="2599802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89210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Taraxacum</a:t>
            </a:r>
            <a:r>
              <a:rPr lang="fr-FR" dirty="0" smtClean="0"/>
              <a:t> </a:t>
            </a:r>
            <a:r>
              <a:rPr lang="fr-FR" sz="2000" dirty="0" smtClean="0"/>
              <a:t>section</a:t>
            </a:r>
            <a:r>
              <a:rPr lang="fr-FR" dirty="0" smtClean="0"/>
              <a:t> </a:t>
            </a:r>
            <a:r>
              <a:rPr lang="fr-FR" dirty="0" err="1" smtClean="0"/>
              <a:t>ruderalia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fr-FR" sz="1780" dirty="0" smtClean="0"/>
              <a:t>Pissenlit commun.</a:t>
            </a:r>
          </a:p>
          <a:p>
            <a:pPr algn="just"/>
            <a:r>
              <a:rPr lang="fr-FR" sz="1780" dirty="0" smtClean="0"/>
              <a:t>Petite herbacée commune.</a:t>
            </a:r>
          </a:p>
          <a:p>
            <a:pPr algn="just"/>
            <a:r>
              <a:rPr lang="fr-FR" sz="1780" dirty="0" smtClean="0"/>
              <a:t>Feuilles en rosettes plus ou moins divisée (segments triangulaires, le lobe terminal étant plus grand que les latéraux).</a:t>
            </a:r>
          </a:p>
          <a:p>
            <a:pPr algn="just"/>
            <a:r>
              <a:rPr lang="fr-FR" sz="1780" dirty="0" smtClean="0"/>
              <a:t>Pédoncule floral creux laticifère (produisant du latex) portant un capitule à fleurs ligulées jaunes. Bractées internes appliquées au capitule, les externes étant étalées ou réfléchies (recourbées vers le bas).</a:t>
            </a:r>
          </a:p>
          <a:p>
            <a:pPr algn="just"/>
            <a:r>
              <a:rPr lang="fr-FR" sz="1780" dirty="0" smtClean="0"/>
              <a:t>Akène ailé.</a:t>
            </a:r>
            <a:endParaRPr lang="fr-FR" sz="178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1642" y="2239963"/>
            <a:ext cx="291041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Astéracées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55812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Vicia </a:t>
            </a:r>
            <a:r>
              <a:rPr lang="fr-FR" dirty="0" err="1" smtClean="0"/>
              <a:t>hirsuta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Vesce hérissée.</a:t>
            </a:r>
          </a:p>
          <a:p>
            <a:r>
              <a:rPr lang="fr-FR" dirty="0" smtClean="0"/>
              <a:t>Herbacée en touffe s’agrippant à la végétation environnante.</a:t>
            </a:r>
          </a:p>
          <a:p>
            <a:r>
              <a:rPr lang="fr-FR" dirty="0" smtClean="0"/>
              <a:t>Feuilles composées alternes en vrille ramifiée; folioles étroites (très fins).</a:t>
            </a:r>
          </a:p>
          <a:p>
            <a:r>
              <a:rPr lang="fr-FR" dirty="0" smtClean="0"/>
              <a:t>Long pédoncule floral, fleurs par 3 ou 6, très petites, blanches à bleues très pâles.</a:t>
            </a:r>
          </a:p>
          <a:p>
            <a:r>
              <a:rPr lang="fr-FR" dirty="0" smtClean="0"/>
              <a:t>Toute petite gousse poilue.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910417"/>
            <a:ext cx="3803650" cy="253576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29025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Vicia </a:t>
            </a:r>
            <a:r>
              <a:rPr lang="fr-FR" dirty="0" err="1" smtClean="0"/>
              <a:t>sativa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Vesce cultivée.</a:t>
            </a:r>
          </a:p>
          <a:p>
            <a:r>
              <a:rPr lang="fr-FR" dirty="0" smtClean="0"/>
              <a:t>Herbacée s’agrippant à la végétation environnante.</a:t>
            </a:r>
          </a:p>
          <a:p>
            <a:r>
              <a:rPr lang="fr-FR" dirty="0" smtClean="0"/>
              <a:t>Feuilles composées alternes avec une vrille ramifiée; foliole avec petite pointe à l’extrémité stipule souvent légèrement noir.</a:t>
            </a:r>
          </a:p>
          <a:p>
            <a:r>
              <a:rPr lang="fr-FR" dirty="0" smtClean="0"/>
              <a:t>Fleurs souvent roses par 2 (1 ou 3), pédoncules floraux très courts.</a:t>
            </a:r>
          </a:p>
          <a:p>
            <a:r>
              <a:rPr lang="fr-FR" dirty="0" smtClean="0"/>
              <a:t>Gousses aplaties.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61746" y="2239963"/>
            <a:ext cx="2770207" cy="3876675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Fabacées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27788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Quercus </a:t>
            </a:r>
            <a:r>
              <a:rPr lang="fr-FR" dirty="0" err="1"/>
              <a:t>pubescens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Chêne Pubescent </a:t>
            </a:r>
            <a:endParaRPr lang="fr-FR" dirty="0" smtClean="0"/>
          </a:p>
          <a:p>
            <a:r>
              <a:rPr lang="fr-FR" dirty="0"/>
              <a:t>P</a:t>
            </a:r>
            <a:r>
              <a:rPr lang="fr-FR" dirty="0" smtClean="0"/>
              <a:t>etit arbre</a:t>
            </a:r>
          </a:p>
          <a:p>
            <a:r>
              <a:rPr lang="fr-FR" dirty="0"/>
              <a:t>F</a:t>
            </a:r>
            <a:r>
              <a:rPr lang="fr-FR" dirty="0" smtClean="0"/>
              <a:t>euille pétiolée </a:t>
            </a:r>
            <a:r>
              <a:rPr lang="fr-FR" dirty="0"/>
              <a:t>et poilue en face inférieure (très pubescente quand jeune</a:t>
            </a:r>
            <a:r>
              <a:rPr lang="fr-FR" dirty="0" smtClean="0"/>
              <a:t>)</a:t>
            </a:r>
          </a:p>
          <a:p>
            <a:r>
              <a:rPr lang="fr-FR" dirty="0" smtClean="0"/>
              <a:t>Glands </a:t>
            </a:r>
            <a:r>
              <a:rPr lang="fr-FR" dirty="0"/>
              <a:t>agglomérés, à pédoncules courts et à écailles pubescentes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Fagacées</a:t>
            </a:r>
            <a:endParaRPr lang="fr-FR" dirty="0"/>
          </a:p>
        </p:txBody>
      </p:sp>
      <p:pic>
        <p:nvPicPr>
          <p:cNvPr id="14338" name="Picture 2" descr="http://crdp.ac-besancon.fr/flore/Fagaceae/photos/Quercus_pubescens_30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42448" y="2636912"/>
            <a:ext cx="473673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903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5200" dirty="0" err="1" smtClean="0"/>
              <a:t>Geranium</a:t>
            </a:r>
            <a:r>
              <a:rPr lang="fr-FR" sz="5200" dirty="0" smtClean="0"/>
              <a:t> molle</a:t>
            </a:r>
            <a:endParaRPr lang="fr-FR" sz="5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dirty="0"/>
              <a:t>Géranium </a:t>
            </a:r>
            <a:r>
              <a:rPr lang="fr-FR" dirty="0" smtClean="0"/>
              <a:t>mou</a:t>
            </a:r>
          </a:p>
          <a:p>
            <a:r>
              <a:rPr lang="fr-FR" dirty="0" smtClean="0"/>
              <a:t>Annuelle </a:t>
            </a:r>
            <a:r>
              <a:rPr lang="fr-FR" dirty="0"/>
              <a:t>à pilosité molle</a:t>
            </a:r>
          </a:p>
          <a:p>
            <a:r>
              <a:rPr lang="fr-FR" dirty="0" smtClean="0"/>
              <a:t>Feuilles </a:t>
            </a:r>
            <a:r>
              <a:rPr lang="fr-FR" dirty="0"/>
              <a:t>arrondies, palmées à 5-7 </a:t>
            </a:r>
            <a:r>
              <a:rPr lang="fr-FR" dirty="0" smtClean="0"/>
              <a:t>lobes</a:t>
            </a:r>
          </a:p>
          <a:p>
            <a:r>
              <a:rPr lang="fr-FR" dirty="0" smtClean="0"/>
              <a:t>Fleurs </a:t>
            </a:r>
            <a:r>
              <a:rPr lang="fr-FR" dirty="0"/>
              <a:t>par 2. Sépale </a:t>
            </a:r>
            <a:r>
              <a:rPr lang="fr-FR" dirty="0" err="1"/>
              <a:t>mucronés</a:t>
            </a:r>
            <a:r>
              <a:rPr lang="fr-FR" dirty="0"/>
              <a:t>. Corolle mauve / violette / rose, pétale échancrés. Carpelles glabres et ridés transversalement.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0040" y="-387424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Geraniacées</a:t>
            </a:r>
            <a:endParaRPr lang="fr-FR" dirty="0"/>
          </a:p>
        </p:txBody>
      </p:sp>
      <p:pic>
        <p:nvPicPr>
          <p:cNvPr id="15362" name="Picture 2" descr="http://www.missouriplants.com/Pinkalt/Geranium_molle_plant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581423"/>
            <a:ext cx="3803650" cy="319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6558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Salvia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916832"/>
            <a:ext cx="3886200" cy="420050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800" dirty="0" smtClean="0"/>
              <a:t>Sauge des prés.</a:t>
            </a:r>
          </a:p>
          <a:p>
            <a:r>
              <a:rPr lang="fr-FR" sz="1800" dirty="0" smtClean="0"/>
              <a:t>Herbe moyenne, velue, aromatique (légèrement suave).</a:t>
            </a:r>
          </a:p>
          <a:p>
            <a:r>
              <a:rPr lang="fr-FR" sz="1800" dirty="0" smtClean="0"/>
              <a:t>Tige poilue (poils glanduleux).</a:t>
            </a:r>
          </a:p>
          <a:p>
            <a:r>
              <a:rPr lang="fr-FR" sz="1800" dirty="0" smtClean="0"/>
              <a:t>Feuilles opposées, feuilles basales large</a:t>
            </a:r>
            <a:r>
              <a:rPr lang="fr-FR" sz="1800" dirty="0"/>
              <a:t> </a:t>
            </a:r>
            <a:r>
              <a:rPr lang="fr-FR" sz="1800" dirty="0" smtClean="0"/>
              <a:t>et  pétiolées; feuilles caulinaires sessiles et peu nombreuses; toutes les dents sont arrondies et à aspect un peu gaufré.</a:t>
            </a:r>
          </a:p>
          <a:p>
            <a:r>
              <a:rPr lang="fr-FR" sz="1800" dirty="0" smtClean="0"/>
              <a:t>Fleurs en verticilles non feuillés, corolle bleue violacée intense à lèvre supérieure arrondie ou bombée, style saillant, calice souvent coloré; deux étamines </a:t>
            </a:r>
            <a:r>
              <a:rPr lang="fr-FR" sz="1800" b="1" dirty="0" smtClean="0"/>
              <a:t>mobiles</a:t>
            </a:r>
            <a:r>
              <a:rPr lang="fr-FR" sz="1800" dirty="0" smtClean="0"/>
              <a:t>.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Lamiacées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54309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Fraxinus</a:t>
            </a:r>
            <a:r>
              <a:rPr lang="fr-FR" dirty="0" smtClean="0"/>
              <a:t> </a:t>
            </a:r>
            <a:r>
              <a:rPr lang="fr-FR" dirty="0" err="1" smtClean="0"/>
              <a:t>excelsior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900" dirty="0" smtClean="0"/>
              <a:t>Frêne commun ou Grand frêne.</a:t>
            </a:r>
          </a:p>
          <a:p>
            <a:r>
              <a:rPr lang="fr-FR" sz="1900" dirty="0" smtClean="0"/>
              <a:t>Grand arbre.</a:t>
            </a:r>
          </a:p>
          <a:p>
            <a:r>
              <a:rPr lang="fr-FR" sz="1900" dirty="0" smtClean="0"/>
              <a:t>Feuilles opposées, composées, imparipennées de 5 à 7 folioles lancéolées et dentées; bourgeons globuleux, opposés, noirs.</a:t>
            </a:r>
          </a:p>
          <a:p>
            <a:r>
              <a:rPr lang="fr-FR" sz="1900" dirty="0" smtClean="0"/>
              <a:t>Fleurs sans calice ni corolle en grappes compactes (mâles et femelles séparés mais sur le même arbre) apparaissant avant la feuillaison.</a:t>
            </a:r>
          </a:p>
          <a:p>
            <a:r>
              <a:rPr lang="fr-FR" sz="1900" dirty="0" smtClean="0"/>
              <a:t>Samares en grappes pendantes.</a:t>
            </a:r>
            <a:endParaRPr lang="fr-FR" sz="1900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657683"/>
            <a:ext cx="3803650" cy="304123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Oléacées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88792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Anthoxantum</a:t>
            </a:r>
            <a:r>
              <a:rPr lang="fr-FR" dirty="0" smtClean="0"/>
              <a:t> </a:t>
            </a:r>
            <a:r>
              <a:rPr lang="fr-FR" dirty="0" err="1" smtClean="0"/>
              <a:t>odoratum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Flouve odorante.</a:t>
            </a:r>
          </a:p>
          <a:p>
            <a:r>
              <a:rPr lang="fr-FR" dirty="0" smtClean="0"/>
              <a:t>Feuilles du haut de la tige courte, ligule dentée souvent déchirée.</a:t>
            </a:r>
          </a:p>
          <a:p>
            <a:r>
              <a:rPr lang="fr-FR" dirty="0" smtClean="0"/>
              <a:t>Panicule spiciforme (≈ épi car pédicelles courts), glumes à marges membraneuses, glumelles (lemme) aristée (arête grenouillée = pliée au milieu formant un genou).</a:t>
            </a:r>
          </a:p>
          <a:p>
            <a:r>
              <a:rPr lang="fr-FR" dirty="0" smtClean="0"/>
              <a:t>Plante odorante à la base  une fois sèche (odeur de foin frai).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85817" y="2239963"/>
            <a:ext cx="252206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84683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Arrhenaterum</a:t>
            </a:r>
            <a:r>
              <a:rPr lang="fr-FR" dirty="0" smtClean="0"/>
              <a:t> </a:t>
            </a:r>
            <a:r>
              <a:rPr lang="fr-FR" dirty="0" err="1" smtClean="0"/>
              <a:t>elatius</a:t>
            </a:r>
            <a:r>
              <a:rPr lang="fr-FR" dirty="0" smtClean="0"/>
              <a:t> </a:t>
            </a:r>
            <a:r>
              <a:rPr lang="fr-FR" sz="1400" dirty="0" smtClean="0"/>
              <a:t>(</a:t>
            </a:r>
            <a:r>
              <a:rPr lang="fr-FR" sz="1400" dirty="0" err="1" smtClean="0"/>
              <a:t>avena</a:t>
            </a:r>
            <a:r>
              <a:rPr lang="fr-FR" sz="1400" dirty="0" smtClean="0"/>
              <a:t> </a:t>
            </a:r>
            <a:r>
              <a:rPr lang="fr-FR" sz="1400" dirty="0" err="1" smtClean="0"/>
              <a:t>eliator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200" dirty="0" smtClean="0"/>
              <a:t>Avoine élevée ou Fromentin.</a:t>
            </a:r>
          </a:p>
          <a:p>
            <a:r>
              <a:rPr lang="fr-FR" sz="2200" dirty="0" smtClean="0"/>
              <a:t>Grande herbe.</a:t>
            </a:r>
          </a:p>
          <a:p>
            <a:r>
              <a:rPr lang="fr-FR" sz="2200" dirty="0" smtClean="0"/>
              <a:t>Épillet « brillants » aux reflets argentés (au soleil); ligule obtuse; grande panicule étalé à maturité; lemme bidentée (variable) à arrêtes droites (1cm au centre de la lemme), nombreuses ligules.</a:t>
            </a:r>
            <a:endParaRPr lang="fr-FR" sz="22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4625" y="2239963"/>
            <a:ext cx="2584450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20535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Briza</a:t>
            </a:r>
            <a:r>
              <a:rPr lang="fr-FR" dirty="0" smtClean="0"/>
              <a:t> media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Amourette ou brize intermédiaire.</a:t>
            </a:r>
          </a:p>
          <a:p>
            <a:r>
              <a:rPr lang="fr-FR" dirty="0" smtClean="0"/>
              <a:t>Herbe moyenne.</a:t>
            </a:r>
          </a:p>
          <a:p>
            <a:r>
              <a:rPr lang="fr-FR" dirty="0" smtClean="0"/>
              <a:t>Panicule lâche, de forme générale pyramidale, à pédicelles très fin; épillets de forme très caractéristique </a:t>
            </a:r>
            <a:r>
              <a:rPr lang="fr-FR" dirty="0" err="1" smtClean="0"/>
              <a:t>ovaux</a:t>
            </a:r>
            <a:r>
              <a:rPr lang="fr-FR" dirty="0" smtClean="0"/>
              <a:t>, arrondis (un peu un cœur), </a:t>
            </a:r>
            <a:r>
              <a:rPr lang="fr-FR" dirty="0"/>
              <a:t>peu nombreux et pendants à </a:t>
            </a:r>
            <a:r>
              <a:rPr lang="fr-FR" dirty="0" smtClean="0"/>
              <a:t>l’extrémité des pédicelles.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9888" y="2184590"/>
            <a:ext cx="2572472" cy="4052722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61757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erectus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Brome dressé.</a:t>
            </a:r>
          </a:p>
          <a:p>
            <a:r>
              <a:rPr lang="fr-FR" dirty="0" smtClean="0"/>
              <a:t>Grande herbe commune.</a:t>
            </a:r>
          </a:p>
          <a:p>
            <a:r>
              <a:rPr lang="fr-FR" dirty="0" smtClean="0"/>
              <a:t>Feuilles supérieures planes, les inférieures souvent plus étroites et pliées.</a:t>
            </a:r>
          </a:p>
          <a:p>
            <a:r>
              <a:rPr lang="fr-FR" dirty="0" smtClean="0"/>
              <a:t>Panicules à grands épillets dressés, lemmes anguleuses et à arrêtes courtes (0,5-1 cm); épillets verts ou violacées.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5999" y="2239963"/>
            <a:ext cx="2901702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46016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Arabidopsis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Arabis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thaliana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fr-FR" sz="1950" dirty="0" smtClean="0"/>
              <a:t>Arabette de Thalius ou des Dames.</a:t>
            </a:r>
          </a:p>
          <a:p>
            <a:pPr algn="just"/>
            <a:r>
              <a:rPr lang="fr-FR" sz="1950" dirty="0" smtClean="0"/>
              <a:t>Petite annuelle précoce.</a:t>
            </a:r>
          </a:p>
          <a:p>
            <a:pPr algn="just"/>
            <a:r>
              <a:rPr lang="fr-FR" sz="1950" dirty="0" smtClean="0"/>
              <a:t>Feuilles basales en rosette ovales, petite (1 à 2 cm) à dents plus ou moins obtuses, velues, feuilles caulinaires sessiles et étroites.</a:t>
            </a:r>
          </a:p>
          <a:p>
            <a:pPr algn="just"/>
            <a:r>
              <a:rPr lang="fr-FR" sz="1950" dirty="0" smtClean="0"/>
              <a:t>Fleurs blanches à pétale glabre.</a:t>
            </a:r>
          </a:p>
          <a:p>
            <a:pPr algn="just"/>
            <a:r>
              <a:rPr lang="fr-FR" sz="1950" dirty="0" smtClean="0"/>
              <a:t>Silique étalée très fine à section quasiment ronde perpendiculaire à la tige.</a:t>
            </a:r>
          </a:p>
          <a:p>
            <a:pPr algn="just"/>
            <a:r>
              <a:rPr lang="fr-FR" sz="1950" dirty="0" smtClean="0"/>
              <a:t>Plante de labo.</a:t>
            </a:r>
            <a:endParaRPr lang="fr-FR" sz="195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05799" y="2420888"/>
            <a:ext cx="2334553" cy="324036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62035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Bromus</a:t>
            </a:r>
            <a:r>
              <a:rPr lang="fr-FR" dirty="0" smtClean="0"/>
              <a:t> </a:t>
            </a:r>
            <a:r>
              <a:rPr lang="fr-FR" dirty="0" err="1" smtClean="0"/>
              <a:t>hordeaceus</a:t>
            </a:r>
            <a:r>
              <a:rPr lang="fr-FR" dirty="0" smtClean="0"/>
              <a:t> </a:t>
            </a:r>
            <a:r>
              <a:rPr lang="fr-FR" sz="2000" dirty="0" smtClean="0"/>
              <a:t>(mollis)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Brome faux orge ou brome mou.</a:t>
            </a:r>
          </a:p>
          <a:p>
            <a:r>
              <a:rPr lang="fr-FR" dirty="0" smtClean="0"/>
              <a:t>Feuilles pédoncules et épillets poilues (doux).</a:t>
            </a:r>
          </a:p>
          <a:p>
            <a:r>
              <a:rPr lang="fr-FR" dirty="0" smtClean="0"/>
              <a:t>Épillets pédonculés, « dodus » (ovoïdes) et serrés (même à maturité); glumelles aristées (</a:t>
            </a:r>
            <a:r>
              <a:rPr lang="fr-FR" dirty="0" err="1" smtClean="0"/>
              <a:t>subterminale</a:t>
            </a:r>
            <a:r>
              <a:rPr lang="fr-FR" dirty="0" smtClean="0"/>
              <a:t>); arêtes courtes et dans le prolongements des lemmes; ligule courte et découpée, panicule </a:t>
            </a:r>
            <a:r>
              <a:rPr lang="fr-FR" dirty="0" err="1" smtClean="0"/>
              <a:t>resérée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659812"/>
            <a:ext cx="3803650" cy="3036976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0679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Dactylis </a:t>
            </a:r>
            <a:r>
              <a:rPr lang="fr-FR" dirty="0" err="1" smtClean="0"/>
              <a:t>glomerata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fr-FR" dirty="0" smtClean="0"/>
              <a:t>Dactyle aggloméré.</a:t>
            </a:r>
          </a:p>
          <a:p>
            <a:r>
              <a:rPr lang="fr-FR" dirty="0" smtClean="0"/>
              <a:t>Grande herbe rugueuse.</a:t>
            </a:r>
          </a:p>
          <a:p>
            <a:r>
              <a:rPr lang="fr-FR" dirty="0" smtClean="0"/>
              <a:t>Chaume ovale.</a:t>
            </a:r>
          </a:p>
          <a:p>
            <a:r>
              <a:rPr lang="fr-FR" dirty="0" smtClean="0"/>
              <a:t>Panicule dense et globuleux; petits épillets agglomérés tous du même côté , ligule longue; glumelle à courte arêtes.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777712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Holcus</a:t>
            </a:r>
            <a:r>
              <a:rPr lang="fr-FR" dirty="0" smtClean="0"/>
              <a:t> </a:t>
            </a:r>
            <a:r>
              <a:rPr lang="fr-FR" dirty="0" err="1" smtClean="0"/>
              <a:t>lanatus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Houlque laineuse.</a:t>
            </a:r>
          </a:p>
          <a:p>
            <a:r>
              <a:rPr lang="fr-FR" dirty="0" smtClean="0"/>
              <a:t>Grande vivace en touffe </a:t>
            </a:r>
            <a:r>
              <a:rPr lang="fr-FR" dirty="0" err="1" smtClean="0"/>
              <a:t>lache</a:t>
            </a:r>
            <a:r>
              <a:rPr lang="fr-FR" dirty="0" smtClean="0"/>
              <a:t> et à pilosité molle et donc très douce au touché.</a:t>
            </a:r>
          </a:p>
          <a:p>
            <a:r>
              <a:rPr lang="fr-FR" dirty="0" smtClean="0"/>
              <a:t>Panicule s’étalant uniquement à maturité (fermé avant e après l’anthèse), épillets souvent rosâtres, petites arêtes crochues (coudées) sur les lemmes.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3097" y="2239963"/>
            <a:ext cx="2907506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20775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pratensis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Pâturin des prés.</a:t>
            </a:r>
          </a:p>
          <a:p>
            <a:r>
              <a:rPr lang="fr-FR" dirty="0" smtClean="0"/>
              <a:t>Moyenne à grande herbe en touffe lâche.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courte et tronquée</a:t>
            </a:r>
            <a:r>
              <a:rPr lang="fr-FR" dirty="0" smtClean="0"/>
              <a:t> (= plate).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5389" y="2239963"/>
            <a:ext cx="2422921" cy="3876675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48696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Poa</a:t>
            </a:r>
            <a:r>
              <a:rPr lang="fr-FR" dirty="0" smtClean="0"/>
              <a:t> </a:t>
            </a:r>
            <a:r>
              <a:rPr lang="fr-FR" dirty="0" err="1" smtClean="0"/>
              <a:t>trivialis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Pâturin commun.</a:t>
            </a:r>
          </a:p>
          <a:p>
            <a:r>
              <a:rPr lang="fr-FR" dirty="0" smtClean="0"/>
              <a:t>Moyenne à grande herbe en touffe avec stolons feuillés stériles.</a:t>
            </a:r>
          </a:p>
          <a:p>
            <a:r>
              <a:rPr lang="fr-FR" dirty="0" smtClean="0"/>
              <a:t>Tige couchée puis rapidement dressée.</a:t>
            </a:r>
          </a:p>
          <a:p>
            <a:r>
              <a:rPr lang="fr-FR" dirty="0" smtClean="0"/>
              <a:t>Panicule pyramidale avec pédicelles étalés et verticillés, </a:t>
            </a:r>
            <a:r>
              <a:rPr lang="fr-FR" u="sng" dirty="0" smtClean="0"/>
              <a:t>ligule allongée et pointue</a:t>
            </a:r>
            <a:r>
              <a:rPr lang="fr-FR" dirty="0" smtClean="0"/>
              <a:t> (4-5 mm), épillets très petit (2 mm de long).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81341" y="2239963"/>
            <a:ext cx="2331017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Poacées (M)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10898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Rumex </a:t>
            </a:r>
            <a:r>
              <a:rPr lang="fr-FR" dirty="0" err="1" smtClean="0"/>
              <a:t>acetosa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Oseille.</a:t>
            </a:r>
          </a:p>
          <a:p>
            <a:r>
              <a:rPr lang="fr-FR" dirty="0" smtClean="0"/>
              <a:t>Herbacée.</a:t>
            </a:r>
          </a:p>
          <a:p>
            <a:r>
              <a:rPr lang="fr-FR" dirty="0" smtClean="0"/>
              <a:t>Feuille sagittée (= en pointe de flèche), astringent (acide).</a:t>
            </a:r>
          </a:p>
          <a:p>
            <a:r>
              <a:rPr lang="fr-FR" dirty="0" smtClean="0"/>
              <a:t>Fleurs verticillées à sépale renversés.</a:t>
            </a:r>
          </a:p>
          <a:p>
            <a:r>
              <a:rPr lang="fr-FR" dirty="0" smtClean="0"/>
              <a:t>Comestible.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3330" y="2239963"/>
            <a:ext cx="2587039" cy="387667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979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Polygonacées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2113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acris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Renoncule ou Bouton d’Or acre.</a:t>
            </a:r>
          </a:p>
          <a:p>
            <a:r>
              <a:rPr lang="fr-FR" dirty="0" smtClean="0"/>
              <a:t>Grande herbe.</a:t>
            </a:r>
          </a:p>
          <a:p>
            <a:r>
              <a:rPr lang="fr-FR" dirty="0" smtClean="0"/>
              <a:t>Feuilles du milieu de la tige à 5 ou 7 lobes très découpés (assez pointus partant du même point).</a:t>
            </a:r>
          </a:p>
          <a:p>
            <a:r>
              <a:rPr lang="fr-FR" dirty="0" smtClean="0"/>
              <a:t>Pédoncule non-siliconé, fleurs typiques des boutons d’or aux pétales jaunes vifs luisants.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2316920"/>
            <a:ext cx="2736304" cy="380802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50701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</a:t>
            </a:r>
            <a:r>
              <a:rPr lang="fr-FR" dirty="0" err="1" smtClean="0"/>
              <a:t>bulbosus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Renoncule ou Bouton d’Or bulbeux.</a:t>
            </a:r>
          </a:p>
          <a:p>
            <a:r>
              <a:rPr lang="fr-FR" dirty="0" smtClean="0"/>
              <a:t>Herbacée bulbeuse.</a:t>
            </a:r>
          </a:p>
          <a:p>
            <a:r>
              <a:rPr lang="fr-FR" dirty="0" smtClean="0"/>
              <a:t>Feuilles du milieu de la tige à lobes découpés  à lobe terminal </a:t>
            </a:r>
            <a:r>
              <a:rPr lang="fr-FR" dirty="0" err="1" smtClean="0"/>
              <a:t>petiolulé</a:t>
            </a:r>
            <a:r>
              <a:rPr lang="fr-FR" dirty="0" smtClean="0"/>
              <a:t>.</a:t>
            </a:r>
          </a:p>
          <a:p>
            <a:r>
              <a:rPr lang="fr-FR" dirty="0" smtClean="0"/>
              <a:t>Sépales réfléchis vers le bas, pédoncule floral siliconé.</a:t>
            </a:r>
            <a:endParaRPr lang="fr-FR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0475" y="2273300"/>
            <a:ext cx="2952750" cy="3810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3863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Ranunculus</a:t>
            </a:r>
            <a:r>
              <a:rPr lang="fr-FR" dirty="0" smtClean="0"/>
              <a:t> repens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Renoncule ou Bouton d’Or rampant.</a:t>
            </a:r>
          </a:p>
          <a:p>
            <a:r>
              <a:rPr lang="fr-FR" dirty="0" smtClean="0"/>
              <a:t>Herbacée.</a:t>
            </a:r>
          </a:p>
          <a:p>
            <a:r>
              <a:rPr lang="fr-FR" dirty="0" smtClean="0"/>
              <a:t>Stolons radicant (</a:t>
            </a:r>
            <a:r>
              <a:rPr lang="fr-FR" dirty="0"/>
              <a:t>q</a:t>
            </a:r>
            <a:r>
              <a:rPr lang="fr-FR" dirty="0" smtClean="0"/>
              <a:t>ui s’enracinent).</a:t>
            </a:r>
          </a:p>
          <a:p>
            <a:r>
              <a:rPr lang="fr-FR" dirty="0" smtClean="0"/>
              <a:t>Feuilles du milieu de la tige à lobes découpés (terminal </a:t>
            </a:r>
            <a:r>
              <a:rPr lang="fr-FR" dirty="0" err="1" smtClean="0"/>
              <a:t>pétiolulé</a:t>
            </a:r>
            <a:r>
              <a:rPr lang="fr-FR" dirty="0" smtClean="0"/>
              <a:t>), feuilles comme composées de trois folioles.</a:t>
            </a:r>
          </a:p>
          <a:p>
            <a:r>
              <a:rPr lang="fr-FR" dirty="0" smtClean="0"/>
              <a:t>Ni sépales réfléchis, ni bulbes, ni pédoncule siliconé.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Renonculacées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48485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Sanguisorba</a:t>
            </a:r>
            <a:r>
              <a:rPr lang="fr-FR" dirty="0" smtClean="0"/>
              <a:t> </a:t>
            </a:r>
            <a:r>
              <a:rPr lang="fr-FR" dirty="0" err="1" smtClean="0"/>
              <a:t>minor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1700" dirty="0" smtClean="0"/>
              <a:t>Petite pimprenelle.</a:t>
            </a:r>
          </a:p>
          <a:p>
            <a:r>
              <a:rPr lang="fr-FR" sz="1700" dirty="0" smtClean="0"/>
              <a:t>Herbacée en touffe à tige souvent rougeâtre.</a:t>
            </a:r>
          </a:p>
          <a:p>
            <a:r>
              <a:rPr lang="fr-FR" sz="1700" dirty="0" smtClean="0"/>
              <a:t>Feuilles composées d’une dizaine de folioles ovales et très dentées</a:t>
            </a:r>
            <a:r>
              <a:rPr lang="fr-FR" sz="1700" dirty="0"/>
              <a:t> </a:t>
            </a:r>
            <a:r>
              <a:rPr lang="fr-FR" sz="1700" dirty="0" smtClean="0"/>
              <a:t>glauques.</a:t>
            </a:r>
          </a:p>
          <a:p>
            <a:r>
              <a:rPr lang="fr-FR" sz="1700" dirty="0" smtClean="0"/>
              <a:t>Inflorescence terminale globuleuses avec les fleurs mâles et femelles séparées; les mâles en position inférieure, étamines à longs filets pendants; les femelles en position supérieure, à deux stigmates rouges; pas de pétales, sépales verts; stigmates roses.</a:t>
            </a:r>
          </a:p>
          <a:p>
            <a:r>
              <a:rPr lang="fr-FR" sz="1700" dirty="0" smtClean="0"/>
              <a:t>Jeune feuille comestible à saveur de concombre.</a:t>
            </a:r>
            <a:endParaRPr lang="fr-FR" sz="17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342562"/>
            <a:ext cx="3803650" cy="3671476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90040" y="-459432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mtClean="0"/>
              <a:t>Rosacées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73651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Capsella</a:t>
            </a:r>
            <a:r>
              <a:rPr lang="fr-FR" dirty="0" smtClean="0"/>
              <a:t> </a:t>
            </a:r>
            <a:r>
              <a:rPr lang="fr-FR" dirty="0" err="1" smtClean="0"/>
              <a:t>bursa-pastoris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1640" y="2204864"/>
            <a:ext cx="2569071" cy="3875135"/>
          </a:xfrm>
        </p:spPr>
      </p:pic>
      <p:sp>
        <p:nvSpPr>
          <p:cNvPr id="3" name="Espace réservé du contenu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Bourse à Pasteur </a:t>
            </a:r>
            <a:endParaRPr lang="fr-FR" dirty="0" smtClean="0"/>
          </a:p>
          <a:p>
            <a:r>
              <a:rPr lang="fr-FR" dirty="0" smtClean="0"/>
              <a:t>Herbacée </a:t>
            </a:r>
            <a:r>
              <a:rPr lang="fr-FR" dirty="0"/>
              <a:t>à silicule pédonculée, en forme de cœur et à bords convexes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4236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Apiacées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fr-FR" sz="1200" dirty="0"/>
          </a:p>
        </p:txBody>
      </p:sp>
      <p:sp>
        <p:nvSpPr>
          <p:cNvPr id="9" name="ZoneTexte 8"/>
          <p:cNvSpPr txBox="1"/>
          <p:nvPr/>
        </p:nvSpPr>
        <p:spPr>
          <a:xfrm>
            <a:off x="755576" y="4509120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Herbacées ou arbustes à feuilles découpées.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OS + 5P + E + 2C (=&gt; 2 akènes).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Base du pétiole à gaine renflée.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Beaucoup de plantes utiles, certaines toxiques.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Ombelles à involucres de bractées et ombellules (avec involucelle de bractéoles).</a:t>
            </a:r>
          </a:p>
          <a:p>
            <a:pPr lvl="0"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Calice souvent absent.</a:t>
            </a:r>
          </a:p>
          <a:p>
            <a:pPr lvl="0" algn="ctr"/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http://upload.wikimedia.org/wikipedia/commons/thumb/9/9f/Daucus_Carota.jpg/220px-Daucus_Caro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792" y="692696"/>
            <a:ext cx="3456384" cy="57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9110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Asteracées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Capitule à involucre de bractées.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Akène.</a:t>
            </a:r>
          </a:p>
          <a:p>
            <a:pPr lvl="0"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Papus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(calice post-fécondation).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arrosoirs-secateurs.com/IMG/jpg/doronic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7200800" cy="587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3043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Boraginacées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très poilues (</a:t>
            </a:r>
            <a:r>
              <a:rPr lang="fr-FR" strike="sngStrike" dirty="0" smtClean="0">
                <a:latin typeface="Times New Roman" pitchFamily="18" charset="0"/>
                <a:cs typeface="Times New Roman" pitchFamily="18" charset="0"/>
              </a:rPr>
              <a:t>doux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simple et alterne.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scorpioïde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Sépales et pétales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 akènes.</a:t>
            </a:r>
          </a:p>
        </p:txBody>
      </p:sp>
      <p:pic>
        <p:nvPicPr>
          <p:cNvPr id="6" name="Picture 2" descr="http://img.over-blog.com/500x375/4/21/68/58/Boraginacees/Borago-officinalis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7920880" cy="59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7869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Brassicacées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351861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4S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+ 4P + 6E + 2C.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et P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libres;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tamines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disposés sur un verticille de 4 et un extérieur de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2.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a deux carpelles soudés donnant une silique. Fleurs petites mais nombreuses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Plantes rudérales et pionnières (vivent dans les sols riches en azote)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upload.wikimedia.org/wikipedia/commons/thumb/7/77/Matthiola_incana0.jpg/290px-Matthiola_incana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920880" cy="59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2933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Caryophyllacées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+ 5 ou 10E + 3 à 5C. 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Pétales libres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simples opposées portées par des nœuds renflés.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cymes bipares ou multipares.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www.mrugala.net/Nature/Plantes/Photos/Cerastium%20grandiflorum%20(fam%20Caryophyllacees)%20(Balkans,%20Caucase)%20(3)%20(Photo%20F.%20Mrugala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991" y="404664"/>
            <a:ext cx="7979457" cy="597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0251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Cyperacées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3717032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allongées, parallèlinervées.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pleine et triangulaire.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Souvent du genre Carex.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Périanthe très réduit.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Dioïque ou monoïque (même inflorescence ou 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séparée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Toujours en épi donnant des akènes entourés de l’utricule.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 mâle plus fin.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www.ecosociosystemes.fr/carexelata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6"/>
            <a:ext cx="7488832" cy="56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467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Euphorbiacées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21229" y="3717032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souvent jaunes.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4/5S + 0P + E + (3C)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Laticifères (toxique).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Fleurs en cyathe où les sépales sont transformés en glandes et gynécée penché.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Capsule à trois graines.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Les fleurs supérieures poussent dans les fleurs inférieures.</a:t>
            </a:r>
          </a:p>
        </p:txBody>
      </p:sp>
      <p:pic>
        <p:nvPicPr>
          <p:cNvPr id="6" name="Picture 2" descr="http://www.foulonjm.com/img/img-gal-familles-euphorbiavees/euphorbe-feuilles-scie/euphorbe-feuille-sci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59432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42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Fabacées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(5S) + 5P + {10E} + 5C.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Corole papilionacées (5 pétales dont deux soudés).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composées et stipulées.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Gousse.</a:t>
            </a:r>
          </a:p>
        </p:txBody>
      </p:sp>
      <p:pic>
        <p:nvPicPr>
          <p:cNvPr id="6" name="Picture 2" descr="http://lespetitesherbes.unblog.fr/files/2012/09/Les-Petites-Herbes-Baguenaudier-Colutea-arborescens-L.-Fabac%C3%A9es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8424" y="522312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0191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Geraniacées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221088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5S + 5P + 10E + 5C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variable.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à cinq carpelles soudés.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Après fécondation, le style s’allonge.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palmées.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t3.gstatic.com/images?q=tbn:ANd9GcR0igjaVxl85gS0i5KXt2lhvoRXd5tHqn48FhytYjGSCsdBPx1SqLnbysyo8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4705"/>
            <a:ext cx="8136904" cy="539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111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Lamiacées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</a:t>
            </a:r>
          </a:p>
          <a:p>
            <a:pPr lvl="0"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5S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5P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de-DE" dirty="0" err="1" smtClean="0">
                <a:latin typeface="Times New Roman" pitchFamily="18" charset="0"/>
                <a:cs typeface="Times New Roman" pitchFamily="18" charset="0"/>
              </a:rPr>
              <a:t>ou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 4E 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+ 2</a:t>
            </a: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de-DE" dirty="0">
                <a:latin typeface="Times New Roman" pitchFamily="18" charset="0"/>
                <a:cs typeface="Times New Roman" pitchFamily="18" charset="0"/>
              </a:rPr>
              <a:t>.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de-DE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http://data0.eklablog.com/sportpassion/mod_article4723883_3.jpg?42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1631"/>
            <a:ext cx="7056784" cy="525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531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Cardamine </a:t>
            </a:r>
            <a:r>
              <a:rPr lang="fr-FR" dirty="0" err="1"/>
              <a:t>hirsuta</a:t>
            </a:r>
            <a:r>
              <a:rPr lang="fr-FR" dirty="0"/>
              <a:t>	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fr-FR" sz="1800" dirty="0"/>
              <a:t>Cardamine Hérissée </a:t>
            </a:r>
            <a:endParaRPr lang="fr-FR" sz="1800" dirty="0" smtClean="0"/>
          </a:p>
          <a:p>
            <a:r>
              <a:rPr lang="fr-FR" sz="1800" dirty="0"/>
              <a:t>P</a:t>
            </a:r>
            <a:r>
              <a:rPr lang="fr-FR" sz="1800" dirty="0" smtClean="0"/>
              <a:t>etite </a:t>
            </a:r>
            <a:r>
              <a:rPr lang="fr-FR" sz="1800" dirty="0"/>
              <a:t>herbacée très </a:t>
            </a:r>
            <a:r>
              <a:rPr lang="fr-FR" sz="1800" dirty="0" smtClean="0"/>
              <a:t>commune</a:t>
            </a:r>
          </a:p>
          <a:p>
            <a:r>
              <a:rPr lang="fr-FR" sz="1800" dirty="0"/>
              <a:t>F</a:t>
            </a:r>
            <a:r>
              <a:rPr lang="fr-FR" sz="1800" dirty="0" smtClean="0"/>
              <a:t>euilles </a:t>
            </a:r>
            <a:r>
              <a:rPr lang="fr-FR" sz="1800" dirty="0"/>
              <a:t>basales en </a:t>
            </a:r>
            <a:r>
              <a:rPr lang="fr-FR" sz="1800" dirty="0" smtClean="0"/>
              <a:t>rosette composées </a:t>
            </a:r>
            <a:r>
              <a:rPr lang="fr-FR" sz="1800" dirty="0"/>
              <a:t>imparipennées, 3-7 folioles ovales à quasiment </a:t>
            </a:r>
            <a:r>
              <a:rPr lang="fr-FR" sz="1800" dirty="0" smtClean="0"/>
              <a:t>rondes</a:t>
            </a:r>
          </a:p>
          <a:p>
            <a:r>
              <a:rPr lang="fr-FR" sz="1800" dirty="0" smtClean="0"/>
              <a:t>Feuilles </a:t>
            </a:r>
            <a:r>
              <a:rPr lang="fr-FR" sz="1800" dirty="0"/>
              <a:t>caulinaires (= de la tige) à folioles effilées (finement </a:t>
            </a:r>
            <a:r>
              <a:rPr lang="fr-FR" sz="1800" dirty="0" smtClean="0"/>
              <a:t>ovales)</a:t>
            </a:r>
          </a:p>
          <a:p>
            <a:r>
              <a:rPr lang="fr-FR" sz="1800" dirty="0"/>
              <a:t>P</a:t>
            </a:r>
            <a:r>
              <a:rPr lang="fr-FR" sz="1800" dirty="0" smtClean="0"/>
              <a:t>etites </a:t>
            </a:r>
            <a:r>
              <a:rPr lang="fr-FR" sz="1800" dirty="0"/>
              <a:t>fleurs à corolle </a:t>
            </a:r>
            <a:r>
              <a:rPr lang="fr-FR" sz="1800" dirty="0" smtClean="0"/>
              <a:t>blanche</a:t>
            </a:r>
          </a:p>
          <a:p>
            <a:r>
              <a:rPr lang="fr-FR" sz="1800" dirty="0"/>
              <a:t>F</a:t>
            </a:r>
            <a:r>
              <a:rPr lang="fr-FR" sz="1800" dirty="0" smtClean="0"/>
              <a:t>ines </a:t>
            </a:r>
            <a:r>
              <a:rPr lang="fr-FR" sz="1800" dirty="0"/>
              <a:t>siliques dressées dont les valves d’enroulent sur elles même à maturité et projettent les graines plus loin</a:t>
            </a:r>
            <a:r>
              <a:rPr lang="fr-FR" sz="1800" dirty="0" smtClean="0"/>
              <a:t>.</a:t>
            </a:r>
            <a:endParaRPr lang="fr-FR" sz="18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  <p:pic>
        <p:nvPicPr>
          <p:cNvPr id="2050" name="Picture 2" descr="http://www.korseby.net/outer/flora/rosopsida/brassicaceae/cardamine_hirsuta.jpe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5024" y="2565667"/>
            <a:ext cx="4319463" cy="323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4363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8" y="3609020"/>
            <a:ext cx="2423346" cy="18002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71600" y="4509120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Tige cylindrique et creuse.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Limbe et gaine.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Ligule en partie membraneuse.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Inflorescence en panicule ou en épi.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L’épillet est l’unité florale des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Poacées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Épillets souvent multiflores.</a:t>
            </a:r>
          </a:p>
        </p:txBody>
      </p:sp>
      <p:pic>
        <p:nvPicPr>
          <p:cNvPr id="7" name="Picture 2" descr="http://www2.ac-lyon.fr/enseigne/biologie/photossql/images/riz_panicu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2434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508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Polygonacées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9672" y="548680"/>
            <a:ext cx="5832648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37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Renunculacées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3568" y="3717032"/>
            <a:ext cx="7734747" cy="1500187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50912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Herbacées.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nC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Feuilles alternes .</a:t>
            </a:r>
          </a:p>
        </p:txBody>
      </p:sp>
      <p:pic>
        <p:nvPicPr>
          <p:cNvPr id="6" name="Picture 2" descr="http://emmanuel.piel.pagesperso-orange.fr/Fleurs-du-Var/Ruines%20de%20Saint-Sauveur%20%C3%A0%20Rocbaron%20-%2005%20Avril%202009/slides/ficaire%20fausse-renoncule%20(renonculac%C3%A9es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59432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18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 err="1"/>
              <a:t>Rosaceae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Rosacées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4077072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u="sng" dirty="0" smtClean="0">
                <a:latin typeface="Times New Roman" pitchFamily="18" charset="0"/>
                <a:cs typeface="Times New Roman" pitchFamily="18" charset="0"/>
              </a:rPr>
              <a:t>Caractéristiques :</a:t>
            </a:r>
          </a:p>
          <a:p>
            <a:pPr lvl="0" algn="ctr"/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5S + 5P + E + C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Feuillage alterne souvent stipulé.</a:t>
            </a:r>
          </a:p>
          <a:p>
            <a:pPr lvl="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Gynécée variable.</a:t>
            </a:r>
          </a:p>
        </p:txBody>
      </p:sp>
      <p:pic>
        <p:nvPicPr>
          <p:cNvPr id="6" name="Picture 2" descr="http://idata.over-blog.com/4/18/45/69/P10803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7932373" cy="59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1826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Erophila</a:t>
            </a:r>
            <a:r>
              <a:rPr lang="fr-FR" dirty="0" smtClean="0"/>
              <a:t> </a:t>
            </a:r>
            <a:r>
              <a:rPr lang="fr-FR" sz="2000" dirty="0" smtClean="0"/>
              <a:t>(</a:t>
            </a:r>
            <a:r>
              <a:rPr lang="fr-FR" sz="2000" dirty="0" err="1" smtClean="0"/>
              <a:t>Draba</a:t>
            </a:r>
            <a:r>
              <a:rPr lang="fr-FR" sz="2000" dirty="0" smtClean="0"/>
              <a:t>)</a:t>
            </a:r>
            <a:r>
              <a:rPr lang="fr-FR" dirty="0" smtClean="0"/>
              <a:t> </a:t>
            </a:r>
            <a:r>
              <a:rPr lang="fr-FR" dirty="0" err="1" smtClean="0"/>
              <a:t>verna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/>
            <a:r>
              <a:rPr lang="fr-FR" dirty="0" smtClean="0"/>
              <a:t>Drave printanière.</a:t>
            </a:r>
          </a:p>
          <a:p>
            <a:pPr algn="just"/>
            <a:r>
              <a:rPr lang="fr-FR" dirty="0" smtClean="0"/>
              <a:t>Toute petite annuelle vernale (précoce).</a:t>
            </a:r>
          </a:p>
          <a:p>
            <a:pPr algn="just"/>
            <a:r>
              <a:rPr lang="fr-FR" dirty="0" smtClean="0"/>
              <a:t>Feuilles ovales en rosette basale lancéolées, poilues et aux marges irrégulières.</a:t>
            </a:r>
          </a:p>
          <a:p>
            <a:pPr algn="just"/>
            <a:r>
              <a:rPr lang="fr-FR" dirty="0" smtClean="0"/>
              <a:t>Fleurs à corolle blanche minuscules.</a:t>
            </a:r>
          </a:p>
          <a:p>
            <a:pPr algn="just"/>
            <a:r>
              <a:rPr lang="fr-FR" dirty="0" smtClean="0"/>
              <a:t>Silicule ovale légèrement dressée.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5025" y="2751932"/>
            <a:ext cx="3803650" cy="2852737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690040" y="-531440"/>
            <a:ext cx="7754713" cy="1910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Brassicacées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29059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ivre relié">
  <a:themeElements>
    <a:clrScheme name="Livre relié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Livre reli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ivre reli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541</TotalTime>
  <Words>3467</Words>
  <Application>Microsoft Office PowerPoint</Application>
  <PresentationFormat>Affichage à l'écran (4:3)</PresentationFormat>
  <Paragraphs>545</Paragraphs>
  <Slides>83</Slides>
  <Notes>1</Notes>
  <HiddenSlides>5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83</vt:i4>
      </vt:variant>
    </vt:vector>
  </HeadingPairs>
  <TitlesOfParts>
    <vt:vector size="84" baseType="lpstr">
      <vt:lpstr>Livre relié</vt:lpstr>
      <vt:lpstr>Herbier numérique</vt:lpstr>
      <vt:lpstr>Hedera helix</vt:lpstr>
      <vt:lpstr>Bellis perennis</vt:lpstr>
      <vt:lpstr>Senecio vulgaris</vt:lpstr>
      <vt:lpstr>Taraxacum section ruderalia</vt:lpstr>
      <vt:lpstr>Arabidopsis (Arabis) thaliana</vt:lpstr>
      <vt:lpstr>Capsella bursa-pastoris</vt:lpstr>
      <vt:lpstr>Cardamine hirsuta </vt:lpstr>
      <vt:lpstr>Erophila (Draba) verna</vt:lpstr>
      <vt:lpstr>Stelaria media</vt:lpstr>
      <vt:lpstr>Euphorbia heliscopia</vt:lpstr>
      <vt:lpstr>Lamium hybridum</vt:lpstr>
      <vt:lpstr>Lamium purpureum</vt:lpstr>
      <vt:lpstr>Plantago lanceolata</vt:lpstr>
      <vt:lpstr>Rubus section rubus</vt:lpstr>
      <vt:lpstr>Galium aparine</vt:lpstr>
      <vt:lpstr>Veronica hederifolia</vt:lpstr>
      <vt:lpstr>Veronica persica</vt:lpstr>
      <vt:lpstr>Urtica dioica</vt:lpstr>
      <vt:lpstr>Viola odorata</vt:lpstr>
      <vt:lpstr>Buddleja davidii</vt:lpstr>
      <vt:lpstr>Erodium cicutarium</vt:lpstr>
      <vt:lpstr>Lamium amplexicaule</vt:lpstr>
      <vt:lpstr>Chelidonium majus</vt:lpstr>
      <vt:lpstr>Saxifraga tridactylites</vt:lpstr>
      <vt:lpstr>Viburnum lantana</vt:lpstr>
      <vt:lpstr>Asplenium trichomanes</vt:lpstr>
      <vt:lpstr>Alnus glutinosa</vt:lpstr>
      <vt:lpstr>Capsella rubella</vt:lpstr>
      <vt:lpstr>Cerastium glomeratum</vt:lpstr>
      <vt:lpstr>Cornus sanguinea</vt:lpstr>
      <vt:lpstr>Carex flacca</vt:lpstr>
      <vt:lpstr>Euphorbia cyparissias</vt:lpstr>
      <vt:lpstr>Glechoma hederacea</vt:lpstr>
      <vt:lpstr>Lemna triscula</vt:lpstr>
      <vt:lpstr>Bromus sterilis</vt:lpstr>
      <vt:lpstr>Potentilla neumanniana</vt:lpstr>
      <vt:lpstr>Prunus mahaleb</vt:lpstr>
      <vt:lpstr>Prunus spinosa</vt:lpstr>
      <vt:lpstr>Sambucus nigra</vt:lpstr>
      <vt:lpstr>Leucanthenum vulgare</vt:lpstr>
      <vt:lpstr>Alliaria petiolata</vt:lpstr>
      <vt:lpstr>Euonymus europaeus</vt:lpstr>
      <vt:lpstr>Carex hirta</vt:lpstr>
      <vt:lpstr>Cytisus (sarothamnus) scoparius</vt:lpstr>
      <vt:lpstr>Medicago arabica</vt:lpstr>
      <vt:lpstr>Medicago lupulina</vt:lpstr>
      <vt:lpstr>Trifolium pratense</vt:lpstr>
      <vt:lpstr>Trifolium repens</vt:lpstr>
      <vt:lpstr>Vicia hirsuta</vt:lpstr>
      <vt:lpstr>Vicia sativa</vt:lpstr>
      <vt:lpstr>Quercus pubescens</vt:lpstr>
      <vt:lpstr>Geranium molle</vt:lpstr>
      <vt:lpstr>Salvia pratensis</vt:lpstr>
      <vt:lpstr>Fraxinus excelsior</vt:lpstr>
      <vt:lpstr>Anthoxantum odoratum</vt:lpstr>
      <vt:lpstr>Arrhenaterum elatius (avena eliator)</vt:lpstr>
      <vt:lpstr>Briza media</vt:lpstr>
      <vt:lpstr>Bromus erectus</vt:lpstr>
      <vt:lpstr>Bromus hordeaceus (mollis)</vt:lpstr>
      <vt:lpstr>Dactylis glomerata</vt:lpstr>
      <vt:lpstr>Holcus lanatus</vt:lpstr>
      <vt:lpstr>Poa pratensis</vt:lpstr>
      <vt:lpstr>Poa trivialis</vt:lpstr>
      <vt:lpstr>Rumex acetosa</vt:lpstr>
      <vt:lpstr>Ranunculus acris</vt:lpstr>
      <vt:lpstr>Ranunculus bulbosus</vt:lpstr>
      <vt:lpstr>Ranunculus repens</vt:lpstr>
      <vt:lpstr>Sanguisorba minor</vt:lpstr>
      <vt:lpstr>Apiacées</vt:lpstr>
      <vt:lpstr>Asteracées</vt:lpstr>
      <vt:lpstr> Boraginacées</vt:lpstr>
      <vt:lpstr>Brassicacées</vt:lpstr>
      <vt:lpstr>Caryophyllacées</vt:lpstr>
      <vt:lpstr>Cyperacées</vt:lpstr>
      <vt:lpstr>Euphorbiacées</vt:lpstr>
      <vt:lpstr>Fabacées</vt:lpstr>
      <vt:lpstr>Geraniacées</vt:lpstr>
      <vt:lpstr>Lamiacées</vt:lpstr>
      <vt:lpstr>Poacées</vt:lpstr>
      <vt:lpstr>Polygonacées</vt:lpstr>
      <vt:lpstr>Renunculacées</vt:lpstr>
      <vt:lpstr>  Rosaceae            Rosacées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</dc:creator>
  <cp:lastModifiedBy>claire</cp:lastModifiedBy>
  <cp:revision>20</cp:revision>
  <dcterms:created xsi:type="dcterms:W3CDTF">2013-05-25T12:22:49Z</dcterms:created>
  <dcterms:modified xsi:type="dcterms:W3CDTF">2013-06-02T21:04:47Z</dcterms:modified>
</cp:coreProperties>
</file>